
<file path=[Content_Types].xml><?xml version="1.0" encoding="utf-8"?>
<Types xmlns="http://schemas.openxmlformats.org/package/2006/content-types"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emf" ContentType="image/x-emf"/>
  <Default Extension="wdp" ContentType="image/vnd.ms-photo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83"/>
  </p:handoutMasterIdLst>
  <p:sldIdLst>
    <p:sldId id="319" r:id="rId3"/>
    <p:sldId id="312" r:id="rId5"/>
    <p:sldId id="308" r:id="rId6"/>
    <p:sldId id="1424" r:id="rId7"/>
    <p:sldId id="1430" r:id="rId8"/>
    <p:sldId id="1421" r:id="rId9"/>
    <p:sldId id="1422" r:id="rId10"/>
    <p:sldId id="1423" r:id="rId11"/>
    <p:sldId id="1431" r:id="rId12"/>
    <p:sldId id="1433" r:id="rId13"/>
    <p:sldId id="1440" r:id="rId14"/>
    <p:sldId id="1441" r:id="rId15"/>
    <p:sldId id="1443" r:id="rId16"/>
    <p:sldId id="1442" r:id="rId17"/>
    <p:sldId id="1446" r:id="rId18"/>
    <p:sldId id="1444" r:id="rId19"/>
    <p:sldId id="1445" r:id="rId20"/>
    <p:sldId id="1428" r:id="rId21"/>
    <p:sldId id="1447" r:id="rId22"/>
    <p:sldId id="1459" r:id="rId23"/>
    <p:sldId id="1435" r:id="rId24"/>
    <p:sldId id="1450" r:id="rId25"/>
    <p:sldId id="1451" r:id="rId26"/>
    <p:sldId id="1452" r:id="rId27"/>
    <p:sldId id="1455" r:id="rId28"/>
    <p:sldId id="1456" r:id="rId29"/>
    <p:sldId id="1453" r:id="rId30"/>
    <p:sldId id="1454" r:id="rId31"/>
    <p:sldId id="1457" r:id="rId32"/>
    <p:sldId id="1458" r:id="rId33"/>
    <p:sldId id="1460" r:id="rId34"/>
    <p:sldId id="1461" r:id="rId35"/>
    <p:sldId id="1462" r:id="rId36"/>
    <p:sldId id="1463" r:id="rId37"/>
    <p:sldId id="1448" r:id="rId38"/>
    <p:sldId id="1464" r:id="rId39"/>
    <p:sldId id="1469" r:id="rId40"/>
    <p:sldId id="1465" r:id="rId41"/>
    <p:sldId id="1466" r:id="rId42"/>
    <p:sldId id="1467" r:id="rId43"/>
    <p:sldId id="1470" r:id="rId44"/>
    <p:sldId id="1473" r:id="rId45"/>
    <p:sldId id="1474" r:id="rId46"/>
    <p:sldId id="1471" r:id="rId47"/>
    <p:sldId id="1472" r:id="rId48"/>
    <p:sldId id="1475" r:id="rId49"/>
    <p:sldId id="1476" r:id="rId50"/>
    <p:sldId id="1477" r:id="rId51"/>
    <p:sldId id="1478" r:id="rId52"/>
    <p:sldId id="1479" r:id="rId53"/>
    <p:sldId id="1429" r:id="rId54"/>
    <p:sldId id="1449" r:id="rId55"/>
    <p:sldId id="1483" r:id="rId56"/>
    <p:sldId id="1480" r:id="rId57"/>
    <p:sldId id="1432" r:id="rId58"/>
    <p:sldId id="1484" r:id="rId59"/>
    <p:sldId id="1481" r:id="rId60"/>
    <p:sldId id="1485" r:id="rId61"/>
    <p:sldId id="1486" r:id="rId62"/>
    <p:sldId id="1482" r:id="rId63"/>
    <p:sldId id="1468" r:id="rId64"/>
    <p:sldId id="1488" r:id="rId65"/>
    <p:sldId id="1493" r:id="rId66"/>
    <p:sldId id="1494" r:id="rId67"/>
    <p:sldId id="1489" r:id="rId68"/>
    <p:sldId id="1495" r:id="rId69"/>
    <p:sldId id="1496" r:id="rId70"/>
    <p:sldId id="1497" r:id="rId71"/>
    <p:sldId id="1498" r:id="rId72"/>
    <p:sldId id="1490" r:id="rId73"/>
    <p:sldId id="1491" r:id="rId74"/>
    <p:sldId id="1492" r:id="rId75"/>
    <p:sldId id="1499" r:id="rId76"/>
    <p:sldId id="1500" r:id="rId77"/>
    <p:sldId id="1503" r:id="rId78"/>
    <p:sldId id="1504" r:id="rId79"/>
    <p:sldId id="1505" r:id="rId80"/>
    <p:sldId id="1501" r:id="rId81"/>
    <p:sldId id="1506" r:id="rId82"/>
  </p:sldIdLst>
  <p:sldSz cx="9144000" cy="6858000" type="screen4x3"/>
  <p:notesSz cx="6858000" cy="9144000"/>
  <p:custDataLst>
    <p:tags r:id="rId8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 autoAdjust="0"/>
    <p:restoredTop sz="89414" autoAdjust="0"/>
  </p:normalViewPr>
  <p:slideViewPr>
    <p:cSldViewPr snapToGrid="0" showGuides="1">
      <p:cViewPr varScale="1">
        <p:scale>
          <a:sx n="101" d="100"/>
          <a:sy n="101" d="100"/>
        </p:scale>
        <p:origin x="1410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845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7" Type="http://schemas.openxmlformats.org/officeDocument/2006/relationships/tags" Target="tags/tag1.xml"/><Relationship Id="rId86" Type="http://schemas.openxmlformats.org/officeDocument/2006/relationships/tableStyles" Target="tableStyles.xml"/><Relationship Id="rId85" Type="http://schemas.openxmlformats.org/officeDocument/2006/relationships/viewProps" Target="viewProps.xml"/><Relationship Id="rId84" Type="http://schemas.openxmlformats.org/officeDocument/2006/relationships/presProps" Target="presProps.xml"/><Relationship Id="rId83" Type="http://schemas.openxmlformats.org/officeDocument/2006/relationships/handoutMaster" Target="handoutMasters/handoutMaster1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49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image" Target="../media/image93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image" Target="../media/image99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jpe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10.png"/><Relationship Id="rId5" Type="http://schemas.openxmlformats.org/officeDocument/2006/relationships/image" Target="../media/image6.jpe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14" name="文本占位符 113"/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117" name="矩形 116"/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/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/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/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/>
            <p:cNvSpPr txBox="1"/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  <a:endParaRPr lang="en-US" altLang="zh-CN" sz="1350" dirty="0">
                <a:solidFill>
                  <a:schemeClr val="tx2"/>
                </a:solidFill>
                <a:latin typeface="Blackadder ITC" panose="04020505051007020D02" pitchFamily="82" charset="0"/>
              </a:endParaRPr>
            </a:p>
          </p:txBody>
        </p:sp>
        <p:pic>
          <p:nvPicPr>
            <p:cNvPr id="30722" name="Picture 2"/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>
            <a:fillRect/>
          </a:stretch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/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68959" y="115629"/>
            <a:ext cx="5364082" cy="843617"/>
            <a:chOff x="168959" y="115629"/>
            <a:chExt cx="5364082" cy="843617"/>
          </a:xfrm>
        </p:grpSpPr>
        <p:sp>
          <p:nvSpPr>
            <p:cNvPr id="24" name="矩形 23"/>
            <p:cNvSpPr/>
            <p:nvPr userDrawn="1"/>
          </p:nvSpPr>
          <p:spPr>
            <a:xfrm>
              <a:off x="731727" y="183495"/>
              <a:ext cx="4801314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71534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数学建模算法与应用</a:t>
              </a:r>
              <a:endPara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168959" y="115629"/>
              <a:ext cx="603140" cy="84361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/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/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/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/>
            <p:cNvSpPr txBox="1"/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  <a:endParaRPr lang="en-US" altLang="zh-CN" sz="1350" dirty="0">
                <a:solidFill>
                  <a:schemeClr val="tx2"/>
                </a:solidFill>
                <a:latin typeface="Blackadder ITC" panose="04020505051007020D02" pitchFamily="82" charset="0"/>
              </a:endParaRPr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/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/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/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4954386" y="69787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3549834" y="98789"/>
            <a:ext cx="5495481" cy="856025"/>
            <a:chOff x="3549834" y="98789"/>
            <a:chExt cx="5495481" cy="856025"/>
          </a:xfrm>
        </p:grpSpPr>
        <p:sp>
          <p:nvSpPr>
            <p:cNvPr id="21" name="矩形 20"/>
            <p:cNvSpPr/>
            <p:nvPr userDrawn="1"/>
          </p:nvSpPr>
          <p:spPr>
            <a:xfrm>
              <a:off x="3549834" y="246928"/>
              <a:ext cx="4801314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71534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数学建模算法与应用</a:t>
              </a:r>
              <a:endPara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442175" y="98789"/>
              <a:ext cx="603140" cy="84361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4"/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/>
          <p:cNvSpPr/>
          <p:nvPr userDrawn="1"/>
        </p:nvSpPr>
        <p:spPr>
          <a:xfrm>
            <a:off x="2236368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TextBox 7"/>
          <p:cNvSpPr txBox="1"/>
          <p:nvPr userDrawn="1"/>
        </p:nvSpPr>
        <p:spPr>
          <a:xfrm>
            <a:off x="0" y="54647"/>
            <a:ext cx="239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charset="-122"/>
              </a:rPr>
              <a:t>数学建模算法与应用</a:t>
            </a:r>
            <a:endParaRPr lang="zh-CN" altLang="en-US" sz="1800" b="1" dirty="0">
              <a:solidFill>
                <a:schemeClr val="tx2"/>
              </a:solidFill>
              <a:latin typeface="Eras Bold ITC" panose="020B0907030504020204" pitchFamily="34" charset="0"/>
              <a:ea typeface="微软雅黑" panose="020B0503020204020204" charset="-122"/>
            </a:endParaRPr>
          </a:p>
        </p:txBody>
      </p:sp>
      <p:sp>
        <p:nvSpPr>
          <p:cNvPr id="10" name="燕尾形 16"/>
          <p:cNvSpPr/>
          <p:nvPr userDrawn="1"/>
        </p:nvSpPr>
        <p:spPr>
          <a:xfrm>
            <a:off x="2549272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734517" y="48998"/>
            <a:ext cx="240595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线性规划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/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emf"/><Relationship Id="rId1" Type="http://schemas.openxmlformats.org/officeDocument/2006/relationships/package" Target="../embeddings/Document14.docx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6.emf"/><Relationship Id="rId3" Type="http://schemas.openxmlformats.org/officeDocument/2006/relationships/package" Target="../embeddings/Document16.docx"/><Relationship Id="rId2" Type="http://schemas.openxmlformats.org/officeDocument/2006/relationships/image" Target="../media/image25.emf"/><Relationship Id="rId1" Type="http://schemas.openxmlformats.org/officeDocument/2006/relationships/package" Target="../embeddings/Document15.docx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8.emf"/><Relationship Id="rId3" Type="http://schemas.openxmlformats.org/officeDocument/2006/relationships/package" Target="../embeddings/Document18.docx"/><Relationship Id="rId2" Type="http://schemas.openxmlformats.org/officeDocument/2006/relationships/image" Target="../media/image27.emf"/><Relationship Id="rId1" Type="http://schemas.openxmlformats.org/officeDocument/2006/relationships/package" Target="../embeddings/Document17.docx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emf"/><Relationship Id="rId1" Type="http://schemas.openxmlformats.org/officeDocument/2006/relationships/package" Target="../embeddings/Document19.docx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1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1.emf"/><Relationship Id="rId3" Type="http://schemas.openxmlformats.org/officeDocument/2006/relationships/package" Target="../embeddings/Document21.docx"/><Relationship Id="rId2" Type="http://schemas.openxmlformats.org/officeDocument/2006/relationships/image" Target="../media/image30.emf"/><Relationship Id="rId1" Type="http://schemas.openxmlformats.org/officeDocument/2006/relationships/package" Target="../embeddings/Document20.docx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2.v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4.jpeg"/><Relationship Id="rId4" Type="http://schemas.openxmlformats.org/officeDocument/2006/relationships/image" Target="../media/image33.emf"/><Relationship Id="rId3" Type="http://schemas.openxmlformats.org/officeDocument/2006/relationships/package" Target="../embeddings/Document23.docx"/><Relationship Id="rId2" Type="http://schemas.openxmlformats.org/officeDocument/2006/relationships/image" Target="../media/image32.emf"/><Relationship Id="rId1" Type="http://schemas.openxmlformats.org/officeDocument/2006/relationships/package" Target="../embeddings/Document22.docx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3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6.emf"/><Relationship Id="rId3" Type="http://schemas.openxmlformats.org/officeDocument/2006/relationships/package" Target="../embeddings/Document25.docx"/><Relationship Id="rId2" Type="http://schemas.openxmlformats.org/officeDocument/2006/relationships/image" Target="../media/image35.emf"/><Relationship Id="rId1" Type="http://schemas.openxmlformats.org/officeDocument/2006/relationships/package" Target="../embeddings/Document24.docx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4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8.emf"/><Relationship Id="rId3" Type="http://schemas.openxmlformats.org/officeDocument/2006/relationships/package" Target="../embeddings/Document27.docx"/><Relationship Id="rId2" Type="http://schemas.openxmlformats.org/officeDocument/2006/relationships/image" Target="../media/image37.emf"/><Relationship Id="rId1" Type="http://schemas.openxmlformats.org/officeDocument/2006/relationships/package" Target="../embeddings/Document26.docx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5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0.emf"/><Relationship Id="rId3" Type="http://schemas.openxmlformats.org/officeDocument/2006/relationships/package" Target="../embeddings/Document29.docx"/><Relationship Id="rId2" Type="http://schemas.openxmlformats.org/officeDocument/2006/relationships/image" Target="../media/image39.emf"/><Relationship Id="rId1" Type="http://schemas.openxmlformats.org/officeDocument/2006/relationships/package" Target="../embeddings/Document28.doc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emf"/><Relationship Id="rId1" Type="http://schemas.openxmlformats.org/officeDocument/2006/relationships/package" Target="../embeddings/Document30.docx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7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emf"/><Relationship Id="rId1" Type="http://schemas.openxmlformats.org/officeDocument/2006/relationships/package" Target="../embeddings/Document31.docx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8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4.emf"/><Relationship Id="rId3" Type="http://schemas.openxmlformats.org/officeDocument/2006/relationships/package" Target="../embeddings/Document33.docx"/><Relationship Id="rId2" Type="http://schemas.openxmlformats.org/officeDocument/2006/relationships/image" Target="../media/image43.emf"/><Relationship Id="rId1" Type="http://schemas.openxmlformats.org/officeDocument/2006/relationships/package" Target="../embeddings/Document32.docx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5.emf"/><Relationship Id="rId1" Type="http://schemas.openxmlformats.org/officeDocument/2006/relationships/package" Target="../embeddings/Document34.docx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0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7.emf"/><Relationship Id="rId3" Type="http://schemas.openxmlformats.org/officeDocument/2006/relationships/package" Target="../embeddings/Document36.docx"/><Relationship Id="rId2" Type="http://schemas.openxmlformats.org/officeDocument/2006/relationships/image" Target="../media/image46.emf"/><Relationship Id="rId1" Type="http://schemas.openxmlformats.org/officeDocument/2006/relationships/package" Target="../embeddings/Document35.docx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8.emf"/><Relationship Id="rId1" Type="http://schemas.openxmlformats.org/officeDocument/2006/relationships/package" Target="../embeddings/Document37.docx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2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emf"/><Relationship Id="rId1" Type="http://schemas.openxmlformats.org/officeDocument/2006/relationships/package" Target="../embeddings/Document38.docx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3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0.emf"/><Relationship Id="rId1" Type="http://schemas.openxmlformats.org/officeDocument/2006/relationships/package" Target="../embeddings/Document39.docx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4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2.emf"/><Relationship Id="rId3" Type="http://schemas.openxmlformats.org/officeDocument/2006/relationships/package" Target="../embeddings/Document41.docx"/><Relationship Id="rId2" Type="http://schemas.openxmlformats.org/officeDocument/2006/relationships/image" Target="../media/image51.emf"/><Relationship Id="rId1" Type="http://schemas.openxmlformats.org/officeDocument/2006/relationships/package" Target="../embeddings/Document40.docx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5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3.emf"/><Relationship Id="rId1" Type="http://schemas.openxmlformats.org/officeDocument/2006/relationships/package" Target="../embeddings/Document42.docx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6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emf"/><Relationship Id="rId3" Type="http://schemas.openxmlformats.org/officeDocument/2006/relationships/package" Target="../embeddings/Document44.docx"/><Relationship Id="rId2" Type="http://schemas.openxmlformats.org/officeDocument/2006/relationships/image" Target="../media/image49.emf"/><Relationship Id="rId1" Type="http://schemas.openxmlformats.org/officeDocument/2006/relationships/package" Target="../embeddings/Document43.docx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7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5.emf"/><Relationship Id="rId1" Type="http://schemas.openxmlformats.org/officeDocument/2006/relationships/package" Target="../embeddings/Document45.docx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8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6.emf"/><Relationship Id="rId1" Type="http://schemas.openxmlformats.org/officeDocument/2006/relationships/package" Target="../embeddings/Document46.docx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9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7.emf"/><Relationship Id="rId1" Type="http://schemas.openxmlformats.org/officeDocument/2006/relationships/package" Target="../embeddings/Document47.docx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0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8.emf"/><Relationship Id="rId1" Type="http://schemas.openxmlformats.org/officeDocument/2006/relationships/package" Target="../embeddings/Document48.docx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1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0.emf"/><Relationship Id="rId3" Type="http://schemas.openxmlformats.org/officeDocument/2006/relationships/package" Target="../embeddings/Document50.docx"/><Relationship Id="rId2" Type="http://schemas.openxmlformats.org/officeDocument/2006/relationships/image" Target="../media/image59.emf"/><Relationship Id="rId1" Type="http://schemas.openxmlformats.org/officeDocument/2006/relationships/package" Target="../embeddings/Document49.docx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2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emf"/><Relationship Id="rId3" Type="http://schemas.openxmlformats.org/officeDocument/2006/relationships/package" Target="../embeddings/Document52.docx"/><Relationship Id="rId2" Type="http://schemas.openxmlformats.org/officeDocument/2006/relationships/image" Target="../media/image61.emf"/><Relationship Id="rId1" Type="http://schemas.openxmlformats.org/officeDocument/2006/relationships/package" Target="../embeddings/Document51.docx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3.v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65.emf"/><Relationship Id="rId5" Type="http://schemas.openxmlformats.org/officeDocument/2006/relationships/package" Target="../embeddings/Document55.docx"/><Relationship Id="rId4" Type="http://schemas.openxmlformats.org/officeDocument/2006/relationships/image" Target="../media/image64.emf"/><Relationship Id="rId3" Type="http://schemas.openxmlformats.org/officeDocument/2006/relationships/package" Target="../embeddings/Document54.docx"/><Relationship Id="rId2" Type="http://schemas.openxmlformats.org/officeDocument/2006/relationships/image" Target="../media/image63.emf"/><Relationship Id="rId1" Type="http://schemas.openxmlformats.org/officeDocument/2006/relationships/package" Target="../embeddings/Document53.docx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4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emf"/><Relationship Id="rId3" Type="http://schemas.openxmlformats.org/officeDocument/2006/relationships/package" Target="../embeddings/Document57.docx"/><Relationship Id="rId2" Type="http://schemas.openxmlformats.org/officeDocument/2006/relationships/image" Target="../media/image66.emf"/><Relationship Id="rId1" Type="http://schemas.openxmlformats.org/officeDocument/2006/relationships/package" Target="../embeddings/Document56.docx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emf"/><Relationship Id="rId1" Type="http://schemas.openxmlformats.org/officeDocument/2006/relationships/package" Target="../embeddings/Document1.docx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5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8.emf"/><Relationship Id="rId1" Type="http://schemas.openxmlformats.org/officeDocument/2006/relationships/package" Target="../embeddings/Document58.docx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6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9.emf"/><Relationship Id="rId1" Type="http://schemas.openxmlformats.org/officeDocument/2006/relationships/package" Target="../embeddings/Document59.docx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7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0.emf"/><Relationship Id="rId1" Type="http://schemas.openxmlformats.org/officeDocument/2006/relationships/package" Target="../embeddings/Document60.docx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8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1.emf"/><Relationship Id="rId1" Type="http://schemas.openxmlformats.org/officeDocument/2006/relationships/package" Target="../embeddings/Document61.docx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9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2.emf"/><Relationship Id="rId1" Type="http://schemas.openxmlformats.org/officeDocument/2006/relationships/package" Target="../embeddings/Document62.docx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0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3.emf"/><Relationship Id="rId1" Type="http://schemas.openxmlformats.org/officeDocument/2006/relationships/package" Target="../embeddings/Document63.docx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4.emf"/><Relationship Id="rId1" Type="http://schemas.openxmlformats.org/officeDocument/2006/relationships/package" Target="../embeddings/Document64.docx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2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5.emf"/><Relationship Id="rId1" Type="http://schemas.openxmlformats.org/officeDocument/2006/relationships/package" Target="../embeddings/Document65.docx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3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6.emf"/><Relationship Id="rId1" Type="http://schemas.openxmlformats.org/officeDocument/2006/relationships/package" Target="../embeddings/Document66.docx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4.emf"/><Relationship Id="rId5" Type="http://schemas.openxmlformats.org/officeDocument/2006/relationships/package" Target="../embeddings/Document4.docx"/><Relationship Id="rId4" Type="http://schemas.openxmlformats.org/officeDocument/2006/relationships/image" Target="../media/image13.emf"/><Relationship Id="rId3" Type="http://schemas.openxmlformats.org/officeDocument/2006/relationships/package" Target="../embeddings/Document3.docx"/><Relationship Id="rId2" Type="http://schemas.openxmlformats.org/officeDocument/2006/relationships/image" Target="../media/image12.emf"/><Relationship Id="rId1" Type="http://schemas.openxmlformats.org/officeDocument/2006/relationships/package" Target="../embeddings/Document2.docx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4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emf"/><Relationship Id="rId3" Type="http://schemas.openxmlformats.org/officeDocument/2006/relationships/package" Target="../embeddings/Document68.docx"/><Relationship Id="rId2" Type="http://schemas.openxmlformats.org/officeDocument/2006/relationships/image" Target="../media/image77.emf"/><Relationship Id="rId1" Type="http://schemas.openxmlformats.org/officeDocument/2006/relationships/package" Target="../embeddings/Document67.docx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5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9.emf"/><Relationship Id="rId1" Type="http://schemas.openxmlformats.org/officeDocument/2006/relationships/package" Target="../embeddings/Document69.docx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6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1.emf"/><Relationship Id="rId3" Type="http://schemas.openxmlformats.org/officeDocument/2006/relationships/package" Target="../embeddings/Document71.docx"/><Relationship Id="rId2" Type="http://schemas.openxmlformats.org/officeDocument/2006/relationships/image" Target="../media/image80.emf"/><Relationship Id="rId1" Type="http://schemas.openxmlformats.org/officeDocument/2006/relationships/package" Target="../embeddings/Document70.docx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7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2.emf"/><Relationship Id="rId1" Type="http://schemas.openxmlformats.org/officeDocument/2006/relationships/package" Target="../embeddings/Document72.docx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8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3.emf"/><Relationship Id="rId1" Type="http://schemas.openxmlformats.org/officeDocument/2006/relationships/package" Target="../embeddings/Document73.docx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9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4.emf"/><Relationship Id="rId1" Type="http://schemas.openxmlformats.org/officeDocument/2006/relationships/package" Target="../embeddings/Document74.docx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0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5.emf"/><Relationship Id="rId1" Type="http://schemas.openxmlformats.org/officeDocument/2006/relationships/package" Target="../embeddings/Document75.docx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6.emf"/><Relationship Id="rId1" Type="http://schemas.openxmlformats.org/officeDocument/2006/relationships/package" Target="../embeddings/Document76.docx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2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7.emf"/><Relationship Id="rId1" Type="http://schemas.openxmlformats.org/officeDocument/2006/relationships/package" Target="../embeddings/Document77.docx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6.emf"/><Relationship Id="rId3" Type="http://schemas.openxmlformats.org/officeDocument/2006/relationships/package" Target="../embeddings/Document6.docx"/><Relationship Id="rId2" Type="http://schemas.openxmlformats.org/officeDocument/2006/relationships/image" Target="../media/image15.emf"/><Relationship Id="rId1" Type="http://schemas.openxmlformats.org/officeDocument/2006/relationships/package" Target="../embeddings/Document5.docx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3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8.emf"/><Relationship Id="rId1" Type="http://schemas.openxmlformats.org/officeDocument/2006/relationships/package" Target="../embeddings/Document78.docx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4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emf"/><Relationship Id="rId3" Type="http://schemas.openxmlformats.org/officeDocument/2006/relationships/package" Target="../embeddings/Document80.docx"/><Relationship Id="rId2" Type="http://schemas.openxmlformats.org/officeDocument/2006/relationships/image" Target="../media/image89.emf"/><Relationship Id="rId1" Type="http://schemas.openxmlformats.org/officeDocument/2006/relationships/package" Target="../embeddings/Document79.docx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5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1.emf"/><Relationship Id="rId1" Type="http://schemas.openxmlformats.org/officeDocument/2006/relationships/package" Target="../embeddings/Document81.docx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6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2.emf"/><Relationship Id="rId1" Type="http://schemas.openxmlformats.org/officeDocument/2006/relationships/package" Target="../embeddings/Document82.docx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7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4.emf"/><Relationship Id="rId3" Type="http://schemas.openxmlformats.org/officeDocument/2006/relationships/package" Target="../embeddings/Document84.docx"/><Relationship Id="rId2" Type="http://schemas.openxmlformats.org/officeDocument/2006/relationships/image" Target="../media/image93.emf"/><Relationship Id="rId1" Type="http://schemas.openxmlformats.org/officeDocument/2006/relationships/package" Target="../embeddings/Document83.docx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8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5.emf"/><Relationship Id="rId1" Type="http://schemas.openxmlformats.org/officeDocument/2006/relationships/package" Target="../embeddings/Document85.docx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9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6.emf"/><Relationship Id="rId1" Type="http://schemas.openxmlformats.org/officeDocument/2006/relationships/package" Target="../embeddings/Document86.docx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0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7.emf"/><Relationship Id="rId1" Type="http://schemas.openxmlformats.org/officeDocument/2006/relationships/package" Target="../embeddings/Document87.docx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8.emf"/><Relationship Id="rId1" Type="http://schemas.openxmlformats.org/officeDocument/2006/relationships/package" Target="../embeddings/Document88.docx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emf"/><Relationship Id="rId1" Type="http://schemas.openxmlformats.org/officeDocument/2006/relationships/package" Target="../embeddings/Document7.docx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2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0.emf"/><Relationship Id="rId3" Type="http://schemas.openxmlformats.org/officeDocument/2006/relationships/package" Target="../embeddings/Document90.docx"/><Relationship Id="rId2" Type="http://schemas.openxmlformats.org/officeDocument/2006/relationships/image" Target="../media/image99.emf"/><Relationship Id="rId1" Type="http://schemas.openxmlformats.org/officeDocument/2006/relationships/package" Target="../embeddings/Document89.docx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3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1.emf"/><Relationship Id="rId1" Type="http://schemas.openxmlformats.org/officeDocument/2006/relationships/package" Target="../embeddings/Document91.docx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4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2.emf"/><Relationship Id="rId1" Type="http://schemas.openxmlformats.org/officeDocument/2006/relationships/package" Target="../embeddings/Document92.docx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5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3.emf"/><Relationship Id="rId1" Type="http://schemas.openxmlformats.org/officeDocument/2006/relationships/package" Target="../embeddings/Document93.docx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6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4.emf"/><Relationship Id="rId1" Type="http://schemas.openxmlformats.org/officeDocument/2006/relationships/package" Target="../embeddings/Document94.docx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7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5.emf"/><Relationship Id="rId1" Type="http://schemas.openxmlformats.org/officeDocument/2006/relationships/package" Target="../embeddings/Document95.docx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8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6.emf"/><Relationship Id="rId1" Type="http://schemas.openxmlformats.org/officeDocument/2006/relationships/package" Target="../embeddings/Document96.docx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9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7.emf"/><Relationship Id="rId1" Type="http://schemas.openxmlformats.org/officeDocument/2006/relationships/package" Target="../embeddings/Document97.docx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0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8.emf"/><Relationship Id="rId1" Type="http://schemas.openxmlformats.org/officeDocument/2006/relationships/package" Target="../embeddings/Document98.docx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0.emf"/><Relationship Id="rId5" Type="http://schemas.openxmlformats.org/officeDocument/2006/relationships/package" Target="../embeddings/Document10.docx"/><Relationship Id="rId4" Type="http://schemas.openxmlformats.org/officeDocument/2006/relationships/image" Target="../media/image19.emf"/><Relationship Id="rId3" Type="http://schemas.openxmlformats.org/officeDocument/2006/relationships/package" Target="../embeddings/Document9.docx"/><Relationship Id="rId2" Type="http://schemas.openxmlformats.org/officeDocument/2006/relationships/image" Target="../media/image18.emf"/><Relationship Id="rId1" Type="http://schemas.openxmlformats.org/officeDocument/2006/relationships/package" Target="../embeddings/Document8.docx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3.emf"/><Relationship Id="rId5" Type="http://schemas.openxmlformats.org/officeDocument/2006/relationships/package" Target="../embeddings/Document13.docx"/><Relationship Id="rId4" Type="http://schemas.openxmlformats.org/officeDocument/2006/relationships/image" Target="../media/image22.emf"/><Relationship Id="rId3" Type="http://schemas.openxmlformats.org/officeDocument/2006/relationships/package" Target="../embeddings/Document12.docx"/><Relationship Id="rId2" Type="http://schemas.openxmlformats.org/officeDocument/2006/relationships/image" Target="../media/image21.emf"/><Relationship Id="rId1" Type="http://schemas.openxmlformats.org/officeDocument/2006/relationships/package" Target="../embeddings/Document11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/>
          <p:cNvSpPr txBox="1"/>
          <p:nvPr/>
        </p:nvSpPr>
        <p:spPr>
          <a:xfrm>
            <a:off x="1833586" y="1557930"/>
            <a:ext cx="1915875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en-US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50565" y="2665016"/>
            <a:ext cx="2236475" cy="906322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线性规划</a:t>
            </a:r>
            <a:endParaRPr lang="zh-CN" altLang="en-US" sz="40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412750" y="1576079"/>
          <a:ext cx="8318500" cy="3957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467090" imgH="4037330" progId="Word.Document.12">
                  <p:embed/>
                </p:oleObj>
              </mc:Choice>
              <mc:Fallback>
                <p:oleObj name="Document" r:id="rId1" imgW="8467090" imgH="4037330" progId="Word.Document.12">
                  <p:embed/>
                  <p:pic>
                    <p:nvPicPr>
                      <p:cNvPr id="0" name="对象 1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2750" y="1576079"/>
                        <a:ext cx="8318500" cy="3957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3.</a:t>
            </a:r>
            <a:r>
              <a:rPr lang="zh-CN" altLang="zh-CN" sz="3600" b="1" dirty="0">
                <a:solidFill>
                  <a:srgbClr val="0293B8"/>
                </a:solidFill>
              </a:rPr>
              <a:t>线性规划模型的形式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534988" y="658813"/>
          <a:ext cx="7989887" cy="322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4195" imgH="3293110" progId="Word.Document.12">
                  <p:embed/>
                </p:oleObj>
              </mc:Choice>
              <mc:Fallback>
                <p:oleObj name="Document" r:id="rId1" imgW="8164195" imgH="3293110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4988" y="658813"/>
                        <a:ext cx="7989887" cy="3224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77056" y="3883025"/>
          <a:ext cx="7989887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Document" r:id="rId3" imgW="8139430" imgH="2922905" progId="Word.Document.12">
                  <p:embed/>
                </p:oleObj>
              </mc:Choice>
              <mc:Fallback>
                <p:oleObj name="Document" r:id="rId3" imgW="8139430" imgH="2922905" progId="Word.Document.12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7056" y="3883025"/>
                        <a:ext cx="7989887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341194" y="566737"/>
          <a:ext cx="7989888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41335" imgH="2917825" progId="Word.Document.12">
                  <p:embed/>
                </p:oleObj>
              </mc:Choice>
              <mc:Fallback>
                <p:oleObj name="Document" r:id="rId1" imgW="8141335" imgH="2917825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1194" y="566737"/>
                        <a:ext cx="7989888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41194" y="3035300"/>
          <a:ext cx="8020050" cy="382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Document" r:id="rId3" imgW="8681720" imgH="4157980" progId="Word.Document.12">
                  <p:embed/>
                </p:oleObj>
              </mc:Choice>
              <mc:Fallback>
                <p:oleObj name="Document" r:id="rId3" imgW="8681720" imgH="4157980" progId="Word.Document.12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194" y="3035300"/>
                        <a:ext cx="8020050" cy="382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561975" y="1600200"/>
          <a:ext cx="80200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8640" imgH="3726180" progId="Word.Document.12">
                  <p:embed/>
                </p:oleObj>
              </mc:Choice>
              <mc:Fallback>
                <p:oleObj name="Document" r:id="rId1" imgW="8168640" imgH="3726180" progId="Word.Document.12">
                  <p:embed/>
                  <p:pic>
                    <p:nvPicPr>
                      <p:cNvPr id="0" name="对象 1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1975" y="1600200"/>
                        <a:ext cx="80200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4.</a:t>
            </a:r>
            <a:r>
              <a:rPr lang="zh-CN" altLang="zh-CN" sz="3600" b="1" dirty="0">
                <a:solidFill>
                  <a:srgbClr val="0293B8"/>
                </a:solidFill>
              </a:rPr>
              <a:t>线性规划问题的解的概念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523875" y="809625"/>
          <a:ext cx="7989888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39430" imgH="2922905" progId="Word.Document.12">
                  <p:embed/>
                </p:oleObj>
              </mc:Choice>
              <mc:Fallback>
                <p:oleObj name="Document" r:id="rId1" imgW="8139430" imgH="2922905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77056" y="2501521"/>
          <a:ext cx="7989887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Document" r:id="rId3" imgW="8139430" imgH="2922905" progId="Word.Document.12">
                  <p:embed/>
                </p:oleObj>
              </mc:Choice>
              <mc:Fallback>
                <p:oleObj name="Document" r:id="rId3" imgW="8139430" imgH="2922905" progId="Word.Document.12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7056" y="2501521"/>
                        <a:ext cx="7989887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561975" y="1615281"/>
          <a:ext cx="8020050" cy="362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8640" imgH="3702050" progId="Word.Document.12">
                  <p:embed/>
                </p:oleObj>
              </mc:Choice>
              <mc:Fallback>
                <p:oleObj name="Document" r:id="rId1" imgW="8168640" imgH="3702050" progId="Word.Document.12">
                  <p:embed/>
                  <p:pic>
                    <p:nvPicPr>
                      <p:cNvPr id="0" name="对象 1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1975" y="1615281"/>
                        <a:ext cx="8020050" cy="3627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5.</a:t>
            </a:r>
            <a:r>
              <a:rPr lang="zh-CN" altLang="en-US" sz="3600" b="1" dirty="0">
                <a:solidFill>
                  <a:srgbClr val="0293B8"/>
                </a:solidFill>
              </a:rPr>
              <a:t>灵敏度分析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61975" y="3193875"/>
          <a:ext cx="8094662" cy="340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Document" r:id="rId3" imgW="8763000" imgH="3703320" progId="Word.Document.12">
                  <p:embed/>
                </p:oleObj>
              </mc:Choice>
              <mc:Fallback>
                <p:oleObj name="Document" r:id="rId3" imgW="8763000" imgH="3703320" progId="Word.Document.12">
                  <p:embed/>
                  <p:pic>
                    <p:nvPicPr>
                      <p:cNvPr id="0" name="对象 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1975" y="3193875"/>
                        <a:ext cx="8094662" cy="340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0" y="3996759"/>
            <a:ext cx="3043451" cy="2209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523875" y="809625"/>
          <a:ext cx="7989888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39430" imgH="2922905" progId="Word.Document.12">
                  <p:embed/>
                </p:oleObj>
              </mc:Choice>
              <mc:Fallback>
                <p:oleObj name="Document" r:id="rId1" imgW="8139430" imgH="2922905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77056" y="2474226"/>
          <a:ext cx="7989887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Document" r:id="rId3" imgW="8139430" imgH="2922905" progId="Word.Document.12">
                  <p:embed/>
                </p:oleObj>
              </mc:Choice>
              <mc:Fallback>
                <p:oleObj name="Document" r:id="rId3" imgW="8139430" imgH="2922905" progId="Word.Document.12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7056" y="2474226"/>
                        <a:ext cx="7989887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523875" y="809625"/>
          <a:ext cx="7989888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39430" imgH="2922905" progId="Word.Document.12">
                  <p:embed/>
                </p:oleObj>
              </mc:Choice>
              <mc:Fallback>
                <p:oleObj name="Document" r:id="rId1" imgW="8139430" imgH="2922905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23875" y="3186112"/>
          <a:ext cx="7989887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Document" r:id="rId3" imgW="8139430" imgH="2922905" progId="Word.Document.12">
                  <p:embed/>
                </p:oleObj>
              </mc:Choice>
              <mc:Fallback>
                <p:oleObj name="Document" r:id="rId3" imgW="8139430" imgH="2922905" progId="Word.Document.12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3875" y="3186112"/>
                        <a:ext cx="7989887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层"/>
          <p:cNvSpPr txBox="1"/>
          <p:nvPr/>
        </p:nvSpPr>
        <p:spPr bwMode="auto">
          <a:xfrm>
            <a:off x="3607670" y="3044148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20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rgbClr val="595959"/>
              </a:solidFill>
              <a:latin typeface="Impact" panose="020B080603090205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486642" y="311474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6" name="标题层"/>
          <p:cNvSpPr txBox="1"/>
          <p:nvPr/>
        </p:nvSpPr>
        <p:spPr bwMode="auto">
          <a:xfrm>
            <a:off x="4577910" y="3044148"/>
            <a:ext cx="4666951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20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线性规划模型求解及应用</a:t>
            </a:r>
            <a:endParaRPr lang="zh-CN" altLang="en-US" sz="3600" b="1" dirty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4870" y="574120"/>
            <a:ext cx="85134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 dirty="0">
                <a:solidFill>
                  <a:srgbClr val="319095"/>
                </a:solidFill>
              </a:rPr>
              <a:t>1.2 </a:t>
            </a:r>
            <a:r>
              <a:rPr lang="zh-CN" altLang="en-US" sz="4200" b="1" dirty="0">
                <a:solidFill>
                  <a:srgbClr val="319095"/>
                </a:solidFill>
              </a:rPr>
              <a:t>线性规划模型求解及应用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507409" y="1500942"/>
          <a:ext cx="8018463" cy="173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8640" imgH="1784350" progId="Word.Document.12">
                  <p:embed/>
                </p:oleObj>
              </mc:Choice>
              <mc:Fallback>
                <p:oleObj name="Document" r:id="rId1" imgW="8168640" imgH="1784350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7409" y="1500942"/>
                        <a:ext cx="8018463" cy="173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509588" y="3432175"/>
          <a:ext cx="6100762" cy="275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Document" r:id="rId3" imgW="8168640" imgH="3702050" progId="Word.Document.12">
                  <p:embed/>
                </p:oleObj>
              </mc:Choice>
              <mc:Fallback>
                <p:oleObj name="Document" r:id="rId3" imgW="8168640" imgH="3702050" progId="Word.Document.12">
                  <p:embed/>
                  <p:pic>
                    <p:nvPicPr>
                      <p:cNvPr id="0" name="对象 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9588" y="3432175"/>
                        <a:ext cx="6100762" cy="275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charset="-122"/>
                <a:ea typeface="微软雅黑" panose="020B050302020402020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en-US" altLang="zh-CN" sz="3800" b="1" dirty="0">
              <a:solidFill>
                <a:srgbClr val="07499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标题层"/>
          <p:cNvSpPr txBox="1"/>
          <p:nvPr/>
        </p:nvSpPr>
        <p:spPr bwMode="auto">
          <a:xfrm>
            <a:off x="3599648" y="2427707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20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rgbClr val="595959"/>
              </a:solidFill>
              <a:latin typeface="Impact" panose="020B080603090205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4478620" y="2498308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/>
          <p:cNvSpPr txBox="1"/>
          <p:nvPr/>
        </p:nvSpPr>
        <p:spPr bwMode="auto">
          <a:xfrm>
            <a:off x="4569888" y="2427707"/>
            <a:ext cx="7054567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20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线性规划及其概念</a:t>
            </a:r>
            <a:endParaRPr lang="zh-CN" altLang="en-US" sz="3600" b="1" dirty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标题层"/>
          <p:cNvSpPr txBox="1"/>
          <p:nvPr/>
        </p:nvSpPr>
        <p:spPr bwMode="auto">
          <a:xfrm>
            <a:off x="3607670" y="3703051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20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rgbClr val="595959"/>
              </a:solidFill>
              <a:latin typeface="Impact" panose="020B080603090205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4486642" y="3773652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/>
          <p:cNvSpPr txBox="1"/>
          <p:nvPr/>
        </p:nvSpPr>
        <p:spPr bwMode="auto">
          <a:xfrm>
            <a:off x="4577910" y="3703051"/>
            <a:ext cx="4666951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20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线性规划模型求解及应用</a:t>
            </a:r>
            <a:endParaRPr lang="zh-CN" altLang="en-US" sz="3600" b="1" dirty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标题层"/>
          <p:cNvSpPr txBox="1"/>
          <p:nvPr/>
        </p:nvSpPr>
        <p:spPr bwMode="auto">
          <a:xfrm>
            <a:off x="3607670" y="5385197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20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rPr>
              <a:t>03</a:t>
            </a:r>
            <a:endParaRPr lang="zh-CN" altLang="en-US" sz="3600" kern="0" dirty="0">
              <a:solidFill>
                <a:srgbClr val="595959"/>
              </a:solidFill>
              <a:latin typeface="Impact" panose="020B080603090205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486642" y="5455798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/>
          <p:cNvSpPr txBox="1"/>
          <p:nvPr/>
        </p:nvSpPr>
        <p:spPr bwMode="auto">
          <a:xfrm>
            <a:off x="4577910" y="5385197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20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投资的收益和风险</a:t>
            </a:r>
            <a:endParaRPr lang="zh-CN" altLang="en-US" sz="3600" b="1" dirty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12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390525" y="1498600"/>
          <a:ext cx="8288338" cy="536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436610" imgH="5457190" progId="Word.Document.12">
                  <p:embed/>
                </p:oleObj>
              </mc:Choice>
              <mc:Fallback>
                <p:oleObj name="Document" r:id="rId1" imgW="8436610" imgH="5457190" progId="Word.Document.12">
                  <p:embed/>
                  <p:pic>
                    <p:nvPicPr>
                      <p:cNvPr id="0" name="对象 1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0525" y="1498600"/>
                        <a:ext cx="8288338" cy="5367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1.</a:t>
            </a:r>
            <a:r>
              <a:rPr lang="zh-CN" altLang="en-US" sz="3600" b="1" dirty="0">
                <a:solidFill>
                  <a:srgbClr val="0293B8"/>
                </a:solidFill>
              </a:rPr>
              <a:t>线性规划的</a:t>
            </a:r>
            <a:r>
              <a:rPr lang="en-US" altLang="zh-CN" sz="3600" b="1" dirty="0">
                <a:solidFill>
                  <a:srgbClr val="0293B8"/>
                </a:solidFill>
              </a:rPr>
              <a:t>MATLAB</a:t>
            </a:r>
            <a:r>
              <a:rPr lang="zh-CN" altLang="en-US" sz="3600" b="1" dirty="0">
                <a:solidFill>
                  <a:srgbClr val="0293B8"/>
                </a:solidFill>
              </a:rPr>
              <a:t>求解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569913" y="823913"/>
          <a:ext cx="7869237" cy="535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8640" imgH="5567045" progId="Word.Document.12">
                  <p:embed/>
                </p:oleObj>
              </mc:Choice>
              <mc:Fallback>
                <p:oleObj name="Document" r:id="rId1" imgW="8168640" imgH="5567045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9913" y="823913"/>
                        <a:ext cx="7869237" cy="535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344488" y="765175"/>
          <a:ext cx="7510462" cy="269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39430" imgH="2922905" progId="Word.Document.12">
                  <p:embed/>
                </p:oleObj>
              </mc:Choice>
              <mc:Fallback>
                <p:oleObj name="Document" r:id="rId1" imgW="8139430" imgH="2922905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4488" y="765175"/>
                        <a:ext cx="7510462" cy="2697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77056" y="3606989"/>
          <a:ext cx="7989887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Document" r:id="rId3" imgW="8139430" imgH="2922905" progId="Word.Document.12">
                  <p:embed/>
                </p:oleObj>
              </mc:Choice>
              <mc:Fallback>
                <p:oleObj name="Document" r:id="rId3" imgW="8139430" imgH="2922905" progId="Word.Document.12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7056" y="3606989"/>
                        <a:ext cx="7989887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523875" y="809625"/>
          <a:ext cx="7989888" cy="280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837930" imgH="3107690" progId="Word.Document.12">
                  <p:embed/>
                </p:oleObj>
              </mc:Choice>
              <mc:Fallback>
                <p:oleObj name="Document" r:id="rId1" imgW="8837930" imgH="3107690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280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523875" y="809625"/>
          <a:ext cx="8305800" cy="400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590915" imgH="4168140" progId="Word.Document.12">
                  <p:embed/>
                </p:oleObj>
              </mc:Choice>
              <mc:Fallback>
                <p:oleObj name="Document" r:id="rId1" imgW="8590915" imgH="4168140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8305800" cy="400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674688" y="4811713"/>
          <a:ext cx="7989887" cy="286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Document" r:id="rId3" imgW="8139430" imgH="2922905" progId="Word.Document.12">
                  <p:embed/>
                </p:oleObj>
              </mc:Choice>
              <mc:Fallback>
                <p:oleObj name="Document" r:id="rId3" imgW="8139430" imgH="2922905" progId="Word.Document.12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4688" y="4811713"/>
                        <a:ext cx="7989887" cy="286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495300" y="869950"/>
          <a:ext cx="7869238" cy="163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8640" imgH="1708150" progId="Word.Document.12">
                  <p:embed/>
                </p:oleObj>
              </mc:Choice>
              <mc:Fallback>
                <p:oleObj name="Document" r:id="rId1" imgW="8168640" imgH="1708150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5300" y="869950"/>
                        <a:ext cx="7869238" cy="1633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826770" y="1686719"/>
            <a:ext cx="74904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</a:t>
            </a:r>
            <a:endParaRPr lang="zh-CN" altLang="zh-CN" sz="2800" dirty="0"/>
          </a:p>
          <a:p>
            <a:r>
              <a:rPr lang="en-US" altLang="zh-CN" sz="2800" b="1" dirty="0"/>
              <a:t>c = [4;3]; b = [10;8;7];</a:t>
            </a:r>
            <a:endParaRPr lang="zh-CN" altLang="zh-CN" sz="2800" dirty="0"/>
          </a:p>
          <a:p>
            <a:r>
              <a:rPr lang="en-US" altLang="zh-CN" sz="2800" b="1" dirty="0"/>
              <a:t>a = [2,1;1,1;0,1]; </a:t>
            </a:r>
            <a:r>
              <a:rPr lang="en-US" altLang="zh-CN" sz="2800" b="1" dirty="0" err="1"/>
              <a:t>lb</a:t>
            </a:r>
            <a:r>
              <a:rPr lang="en-US" altLang="zh-CN" sz="2800" b="1" dirty="0"/>
              <a:t> = zeros(2,1);</a:t>
            </a:r>
            <a:endParaRPr lang="zh-CN" altLang="zh-CN" sz="2800" dirty="0"/>
          </a:p>
          <a:p>
            <a:r>
              <a:rPr lang="en-US" altLang="zh-CN" sz="2800" b="1" dirty="0"/>
              <a:t>[</a:t>
            </a:r>
            <a:r>
              <a:rPr lang="en-US" altLang="zh-CN" sz="2800" b="1" dirty="0" err="1"/>
              <a:t>x,fval</a:t>
            </a:r>
            <a:r>
              <a:rPr lang="en-US" altLang="zh-CN" sz="2800" b="1" dirty="0"/>
              <a:t>] = </a:t>
            </a:r>
            <a:r>
              <a:rPr lang="en-US" altLang="zh-CN" sz="2800" b="1" dirty="0" err="1"/>
              <a:t>linprog</a:t>
            </a:r>
            <a:r>
              <a:rPr lang="en-US" altLang="zh-CN" sz="2800" b="1" dirty="0"/>
              <a:t>(-</a:t>
            </a:r>
            <a:r>
              <a:rPr lang="en-US" altLang="zh-CN" sz="2800" b="1" dirty="0" err="1"/>
              <a:t>c,a,b</a:t>
            </a:r>
            <a:r>
              <a:rPr lang="en-US" altLang="zh-CN" sz="2800" b="1" dirty="0"/>
              <a:t>,[],[],</a:t>
            </a:r>
            <a:r>
              <a:rPr lang="en-US" altLang="zh-CN" sz="2800" b="1" dirty="0" err="1"/>
              <a:t>lb</a:t>
            </a:r>
            <a:r>
              <a:rPr lang="en-US" altLang="zh-CN" sz="2800" b="1" dirty="0"/>
              <a:t>) %</a:t>
            </a:r>
            <a:r>
              <a:rPr lang="zh-CN" altLang="zh-CN" sz="2800" b="1" dirty="0"/>
              <a:t>没有等号约束</a:t>
            </a:r>
            <a:endParaRPr lang="zh-CN" altLang="zh-CN" sz="2800" dirty="0"/>
          </a:p>
          <a:p>
            <a:r>
              <a:rPr lang="en-US" altLang="zh-CN" sz="2800" b="1" dirty="0"/>
              <a:t>y = -</a:t>
            </a:r>
            <a:r>
              <a:rPr lang="en-US" altLang="zh-CN" sz="2800" b="1" dirty="0" err="1"/>
              <a:t>fval</a:t>
            </a:r>
            <a:r>
              <a:rPr lang="en-US" altLang="zh-CN" sz="2800" b="1" dirty="0"/>
              <a:t>  %</a:t>
            </a:r>
            <a:r>
              <a:rPr lang="zh-CN" altLang="zh-CN" sz="2800" b="1" dirty="0"/>
              <a:t>目标函数为最大化</a:t>
            </a:r>
            <a:endParaRPr lang="zh-CN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490538" y="873125"/>
          <a:ext cx="7889875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8640" imgH="1708150" progId="Word.Document.12">
                  <p:embed/>
                </p:oleObj>
              </mc:Choice>
              <mc:Fallback>
                <p:oleObj name="Document" r:id="rId1" imgW="8168640" imgH="1708150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0538" y="873125"/>
                        <a:ext cx="7889875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872769" y="1692275"/>
            <a:ext cx="80528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</a:t>
            </a:r>
            <a:endParaRPr lang="zh-CN" altLang="zh-CN" sz="2800" dirty="0"/>
          </a:p>
          <a:p>
            <a:r>
              <a:rPr lang="en-US" altLang="zh-CN" sz="2800" b="1" dirty="0"/>
              <a:t>prob = </a:t>
            </a:r>
            <a:r>
              <a:rPr lang="en-US" altLang="zh-CN" sz="2800" b="1" dirty="0" err="1"/>
              <a:t>optimproblem</a:t>
            </a:r>
            <a:r>
              <a:rPr lang="en-US" altLang="zh-CN" sz="2800" b="1" dirty="0"/>
              <a:t>('</a:t>
            </a:r>
            <a:r>
              <a:rPr lang="en-US" altLang="zh-CN" sz="2800" b="1" dirty="0" err="1"/>
              <a:t>ObjectiveSense</a:t>
            </a:r>
            <a:r>
              <a:rPr lang="en-US" altLang="zh-CN" sz="2800" b="1" dirty="0"/>
              <a:t>', 'max')</a:t>
            </a:r>
            <a:endParaRPr lang="zh-CN" altLang="zh-CN" sz="2800" dirty="0"/>
          </a:p>
          <a:p>
            <a:r>
              <a:rPr lang="en-US" altLang="zh-CN" sz="2800" b="1" dirty="0"/>
              <a:t>c = [4;3]; b = [10;8;7];</a:t>
            </a:r>
            <a:endParaRPr lang="zh-CN" altLang="zh-CN" sz="2800" dirty="0"/>
          </a:p>
          <a:p>
            <a:r>
              <a:rPr lang="en-US" altLang="zh-CN" sz="2800" b="1" dirty="0"/>
              <a:t>a = [2,1;1,1;0,1]; </a:t>
            </a:r>
            <a:r>
              <a:rPr lang="en-US" altLang="zh-CN" sz="2800" b="1" dirty="0" err="1"/>
              <a:t>lb</a:t>
            </a:r>
            <a:r>
              <a:rPr lang="en-US" altLang="zh-CN" sz="2800" b="1" dirty="0"/>
              <a:t> = zeros(2,1);</a:t>
            </a:r>
            <a:endParaRPr lang="zh-CN" altLang="zh-CN" sz="2800" dirty="0"/>
          </a:p>
          <a:p>
            <a:r>
              <a:rPr lang="en-US" altLang="zh-CN" sz="2800" b="1" dirty="0"/>
              <a:t>x = </a:t>
            </a:r>
            <a:r>
              <a:rPr lang="en-US" altLang="zh-CN" sz="2800" b="1" dirty="0" err="1"/>
              <a:t>optimvar</a:t>
            </a:r>
            <a:r>
              <a:rPr lang="en-US" altLang="zh-CN" sz="2800" b="1" dirty="0"/>
              <a:t>('x',2,'LowerBound',0);</a:t>
            </a:r>
            <a:endParaRPr lang="zh-CN" altLang="zh-CN" sz="2800" dirty="0"/>
          </a:p>
          <a:p>
            <a:r>
              <a:rPr lang="en-US" altLang="zh-CN" sz="2800" b="1" dirty="0" err="1"/>
              <a:t>prob.Objective</a:t>
            </a:r>
            <a:r>
              <a:rPr lang="en-US" altLang="zh-CN" sz="2800" b="1" dirty="0"/>
              <a:t> = c'*x;</a:t>
            </a:r>
            <a:endParaRPr lang="zh-CN" altLang="zh-CN" sz="2800" dirty="0"/>
          </a:p>
          <a:p>
            <a:r>
              <a:rPr lang="en-US" altLang="zh-CN" sz="2800" b="1" dirty="0" err="1"/>
              <a:t>prob.Constraints.con</a:t>
            </a:r>
            <a:r>
              <a:rPr lang="en-US" altLang="zh-CN" sz="2800" b="1" dirty="0"/>
              <a:t> = a*x&lt;=b;</a:t>
            </a:r>
            <a:endParaRPr lang="zh-CN" altLang="zh-CN" sz="2800" dirty="0"/>
          </a:p>
          <a:p>
            <a:r>
              <a:rPr lang="en-US" altLang="zh-CN" sz="2800" b="1" dirty="0"/>
              <a:t>[sol, </a:t>
            </a:r>
            <a:r>
              <a:rPr lang="en-US" altLang="zh-CN" sz="2800" b="1" dirty="0" err="1"/>
              <a:t>fval</a:t>
            </a:r>
            <a:r>
              <a:rPr lang="en-US" altLang="zh-CN" sz="2800" b="1" dirty="0"/>
              <a:t>, </a:t>
            </a:r>
            <a:r>
              <a:rPr lang="en-US" altLang="zh-CN" sz="2800" b="1" dirty="0" err="1"/>
              <a:t>flage</a:t>
            </a:r>
            <a:r>
              <a:rPr lang="en-US" altLang="zh-CN" sz="2800" b="1" dirty="0"/>
              <a:t>, out] = solve(prob)</a:t>
            </a:r>
            <a:endParaRPr lang="zh-CN" altLang="zh-CN" sz="2800" dirty="0"/>
          </a:p>
          <a:p>
            <a:r>
              <a:rPr lang="en-US" altLang="zh-CN" sz="2800" b="1" dirty="0" err="1"/>
              <a:t>sol.x</a:t>
            </a:r>
            <a:r>
              <a:rPr lang="en-US" altLang="zh-CN" sz="2800" b="1" dirty="0"/>
              <a:t>  %</a:t>
            </a:r>
            <a:r>
              <a:rPr lang="zh-CN" altLang="zh-CN" sz="2800" b="1" dirty="0"/>
              <a:t>显示决策变量的值</a:t>
            </a:r>
            <a:endParaRPr lang="zh-CN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523875" y="809625"/>
          <a:ext cx="814070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284210" imgH="4649470" progId="Word.Document.12">
                  <p:embed/>
                </p:oleObj>
              </mc:Choice>
              <mc:Fallback>
                <p:oleObj name="Document" r:id="rId1" imgW="8284210" imgH="4649470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8140700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523875" y="809625"/>
          <a:ext cx="7989888" cy="427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39430" imgH="4359910" progId="Word.Document.12">
                  <p:embed/>
                </p:oleObj>
              </mc:Choice>
              <mc:Fallback>
                <p:oleObj name="Document" r:id="rId1" imgW="8139430" imgH="4359910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427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23875" y="5081588"/>
          <a:ext cx="7989888" cy="286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Document" r:id="rId3" imgW="8139430" imgH="2922905" progId="Word.Document.12">
                  <p:embed/>
                </p:oleObj>
              </mc:Choice>
              <mc:Fallback>
                <p:oleObj name="Document" r:id="rId3" imgW="8139430" imgH="2922905" progId="Word.Document.12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3875" y="5081588"/>
                        <a:ext cx="7989888" cy="2862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495300" y="869950"/>
          <a:ext cx="7869238" cy="163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8640" imgH="1708150" progId="Word.Document.12">
                  <p:embed/>
                </p:oleObj>
              </mc:Choice>
              <mc:Fallback>
                <p:oleObj name="Document" r:id="rId1" imgW="8168640" imgH="1708150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5300" y="869950"/>
                        <a:ext cx="7869238" cy="1633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872769" y="1692275"/>
            <a:ext cx="80528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clear, f=[-2; -3; 5];</a:t>
            </a:r>
            <a:endParaRPr lang="zh-CN" altLang="zh-CN" sz="2800" dirty="0"/>
          </a:p>
          <a:p>
            <a:r>
              <a:rPr lang="en-US" altLang="zh-CN" sz="2800" b="1" dirty="0"/>
              <a:t>a=[-2,5,-1;1,3,1]; b=[-10;12];</a:t>
            </a:r>
            <a:endParaRPr lang="zh-CN" altLang="zh-CN" sz="2800" dirty="0"/>
          </a:p>
          <a:p>
            <a:r>
              <a:rPr lang="en-US" altLang="zh-CN" sz="2800" b="1" dirty="0" err="1"/>
              <a:t>aeq</a:t>
            </a:r>
            <a:r>
              <a:rPr lang="en-US" altLang="zh-CN" sz="2800" b="1" dirty="0"/>
              <a:t>=[1,1,1]; </a:t>
            </a:r>
            <a:r>
              <a:rPr lang="en-US" altLang="zh-CN" sz="2800" b="1" dirty="0" err="1"/>
              <a:t>beq</a:t>
            </a:r>
            <a:r>
              <a:rPr lang="en-US" altLang="zh-CN" sz="2800" b="1" dirty="0"/>
              <a:t>=7;</a:t>
            </a:r>
            <a:endParaRPr lang="zh-CN" altLang="zh-CN" sz="2800" dirty="0"/>
          </a:p>
          <a:p>
            <a:r>
              <a:rPr lang="en-US" altLang="zh-CN" sz="2800" b="1" dirty="0"/>
              <a:t>[</a:t>
            </a:r>
            <a:r>
              <a:rPr lang="en-US" altLang="zh-CN" sz="2800" b="1" dirty="0" err="1"/>
              <a:t>x,y</a:t>
            </a:r>
            <a:r>
              <a:rPr lang="en-US" altLang="zh-CN" sz="2800" b="1" dirty="0"/>
              <a:t>]=</a:t>
            </a:r>
            <a:r>
              <a:rPr lang="en-US" altLang="zh-CN" sz="2800" b="1" dirty="0" err="1"/>
              <a:t>linprog</a:t>
            </a:r>
            <a:r>
              <a:rPr lang="en-US" altLang="zh-CN" sz="2800" b="1" dirty="0"/>
              <a:t>(</a:t>
            </a:r>
            <a:r>
              <a:rPr lang="en-US" altLang="zh-CN" sz="2800" b="1" dirty="0" err="1"/>
              <a:t>f,a,b,aeq,beq,zeros</a:t>
            </a:r>
            <a:r>
              <a:rPr lang="en-US" altLang="zh-CN" sz="2800" b="1" dirty="0"/>
              <a:t>(3,1));</a:t>
            </a:r>
            <a:endParaRPr lang="zh-CN" altLang="zh-CN" sz="2800" dirty="0"/>
          </a:p>
          <a:p>
            <a:r>
              <a:rPr lang="en-US" altLang="zh-CN" sz="2800" b="1" dirty="0"/>
              <a:t>x, y=-y  %</a:t>
            </a:r>
            <a:r>
              <a:rPr lang="zh-CN" altLang="zh-CN" sz="2800" b="1" dirty="0"/>
              <a:t>目标函数最大化</a:t>
            </a:r>
            <a:endParaRPr lang="zh-CN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层"/>
          <p:cNvSpPr txBox="1"/>
          <p:nvPr/>
        </p:nvSpPr>
        <p:spPr bwMode="auto">
          <a:xfrm>
            <a:off x="3599648" y="3301762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20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rgbClr val="595959"/>
              </a:solidFill>
              <a:latin typeface="Impact" panose="020B080603090205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478620" y="337236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6" name="标题层"/>
          <p:cNvSpPr txBox="1"/>
          <p:nvPr/>
        </p:nvSpPr>
        <p:spPr bwMode="auto">
          <a:xfrm>
            <a:off x="4569888" y="3301762"/>
            <a:ext cx="7054567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20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线性规划及其概念</a:t>
            </a:r>
            <a:endParaRPr lang="zh-CN" altLang="en-US" sz="3600" b="1" dirty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490538" y="873125"/>
          <a:ext cx="7889875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8640" imgH="1708150" progId="Word.Document.12">
                  <p:embed/>
                </p:oleObj>
              </mc:Choice>
              <mc:Fallback>
                <p:oleObj name="Document" r:id="rId1" imgW="8168640" imgH="1708150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0538" y="873125"/>
                        <a:ext cx="7889875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872769" y="1692275"/>
            <a:ext cx="80528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</a:t>
            </a:r>
            <a:endParaRPr lang="zh-CN" altLang="zh-CN" sz="2800" dirty="0"/>
          </a:p>
          <a:p>
            <a:r>
              <a:rPr lang="en-US" altLang="zh-CN" sz="2800" b="1" dirty="0"/>
              <a:t>prob = </a:t>
            </a:r>
            <a:r>
              <a:rPr lang="en-US" altLang="zh-CN" sz="2800" b="1" dirty="0" err="1"/>
              <a:t>optimproblem</a:t>
            </a:r>
            <a:r>
              <a:rPr lang="en-US" altLang="zh-CN" sz="2800" b="1" dirty="0"/>
              <a:t>('</a:t>
            </a:r>
            <a:r>
              <a:rPr lang="en-US" altLang="zh-CN" sz="2800" b="1" dirty="0" err="1"/>
              <a:t>ObjectiveSense</a:t>
            </a:r>
            <a:r>
              <a:rPr lang="en-US" altLang="zh-CN" sz="2800" b="1" dirty="0"/>
              <a:t>','max');</a:t>
            </a:r>
            <a:endParaRPr lang="zh-CN" altLang="zh-CN" sz="2800" dirty="0"/>
          </a:p>
          <a:p>
            <a:r>
              <a:rPr lang="en-US" altLang="zh-CN" sz="2800" b="1" dirty="0"/>
              <a:t>x = </a:t>
            </a:r>
            <a:r>
              <a:rPr lang="en-US" altLang="zh-CN" sz="2800" b="1" dirty="0" err="1"/>
              <a:t>optimvar</a:t>
            </a:r>
            <a:r>
              <a:rPr lang="en-US" altLang="zh-CN" sz="2800" b="1" dirty="0"/>
              <a:t>('x',3,'LowerBound',0);</a:t>
            </a:r>
            <a:endParaRPr lang="zh-CN" altLang="zh-CN" sz="2800" dirty="0"/>
          </a:p>
          <a:p>
            <a:r>
              <a:rPr lang="en-US" altLang="zh-CN" sz="2800" b="1" dirty="0" err="1"/>
              <a:t>prob.Objective</a:t>
            </a:r>
            <a:r>
              <a:rPr lang="en-US" altLang="zh-CN" sz="2800" b="1" dirty="0"/>
              <a:t> = 2*x(1) + 3*x(2)-5*x(3);</a:t>
            </a:r>
            <a:endParaRPr lang="zh-CN" altLang="zh-CN" sz="2800" dirty="0"/>
          </a:p>
          <a:p>
            <a:r>
              <a:rPr lang="en-US" altLang="zh-CN" sz="2800" b="1" dirty="0"/>
              <a:t>prob.Constraints.con1 = x(1)+x(2)+x(3) == 7;</a:t>
            </a:r>
            <a:endParaRPr lang="zh-CN" altLang="zh-CN" sz="2800" dirty="0"/>
          </a:p>
          <a:p>
            <a:r>
              <a:rPr lang="en-US" altLang="zh-CN" sz="2800" b="1" dirty="0"/>
              <a:t>prob.Constraints.con2 = 2*x(1)-5*x(2)+x(3) &gt;=10;</a:t>
            </a:r>
            <a:endParaRPr lang="zh-CN" altLang="zh-CN" sz="2800" dirty="0"/>
          </a:p>
          <a:p>
            <a:r>
              <a:rPr lang="en-US" altLang="zh-CN" sz="2800" b="1" dirty="0"/>
              <a:t>prob.Constraints.con3 = x(1)+3*x(2)+x(3) &lt;=12;</a:t>
            </a:r>
            <a:endParaRPr lang="zh-CN" altLang="zh-CN" sz="2800" dirty="0"/>
          </a:p>
          <a:p>
            <a:r>
              <a:rPr lang="en-US" altLang="zh-CN" sz="2800" b="1" dirty="0"/>
              <a:t>[</a:t>
            </a:r>
            <a:r>
              <a:rPr lang="en-US" altLang="zh-CN" sz="2800" b="1" dirty="0" err="1"/>
              <a:t>sol,fval,flag,out</a:t>
            </a:r>
            <a:r>
              <a:rPr lang="en-US" altLang="zh-CN" sz="2800" b="1" dirty="0"/>
              <a:t>]= solve(prob), </a:t>
            </a:r>
            <a:r>
              <a:rPr lang="en-US" altLang="zh-CN" sz="2800" b="1" dirty="0" err="1"/>
              <a:t>sol.x</a:t>
            </a:r>
            <a:endParaRPr lang="zh-CN" altLang="zh-CN" sz="28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74650" y="5426868"/>
          <a:ext cx="8394700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Document" r:id="rId3" imgW="8987155" imgH="3101340" progId="Word.Document.12">
                  <p:embed/>
                </p:oleObj>
              </mc:Choice>
              <mc:Fallback>
                <p:oleObj name="Document" r:id="rId3" imgW="8987155" imgH="3101340" progId="Word.Document.12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4650" y="5426868"/>
                        <a:ext cx="8394700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554038" y="1423988"/>
          <a:ext cx="8020050" cy="523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8640" imgH="5325110" progId="Word.Document.12">
                  <p:embed/>
                </p:oleObj>
              </mc:Choice>
              <mc:Fallback>
                <p:oleObj name="Document" r:id="rId1" imgW="8168640" imgH="5325110" progId="Word.Document.12">
                  <p:embed/>
                  <p:pic>
                    <p:nvPicPr>
                      <p:cNvPr id="0" name="对象 1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54038" y="1423988"/>
                        <a:ext cx="8020050" cy="523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2.</a:t>
            </a:r>
            <a:r>
              <a:rPr lang="zh-CN" altLang="en-US" sz="3600" b="1" dirty="0">
                <a:solidFill>
                  <a:srgbClr val="0293B8"/>
                </a:solidFill>
              </a:rPr>
              <a:t>线性规划应用举例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627063" y="73660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8640" imgH="5567045" progId="Word.Document.12">
                  <p:embed/>
                </p:oleObj>
              </mc:Choice>
              <mc:Fallback>
                <p:oleObj name="Document" r:id="rId1" imgW="8168640" imgH="5567045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627063" y="73660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8640" imgH="5567045" progId="Word.Document.12">
                  <p:embed/>
                </p:oleObj>
              </mc:Choice>
              <mc:Fallback>
                <p:oleObj name="Document" r:id="rId1" imgW="8168640" imgH="5567045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179546" y="1156335"/>
          <a:ext cx="12300585" cy="4999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12268200" imgH="4997450" progId="Word.Document.12">
                  <p:embed/>
                </p:oleObj>
              </mc:Choice>
              <mc:Fallback>
                <p:oleObj name="Document" r:id="rId1" imgW="12268200" imgH="4997450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9546" y="1156335"/>
                        <a:ext cx="12300585" cy="4999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531813" y="804863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39430" imgH="2922905" progId="Word.Document.12">
                  <p:embed/>
                </p:oleObj>
              </mc:Choice>
              <mc:Fallback>
                <p:oleObj name="Document" r:id="rId1" imgW="8139430" imgH="2922905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31813" y="2870667"/>
          <a:ext cx="8366125" cy="287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Document" r:id="rId3" imgW="8987155" imgH="3105785" progId="Word.Document.12">
                  <p:embed/>
                </p:oleObj>
              </mc:Choice>
              <mc:Fallback>
                <p:oleObj name="Document" r:id="rId3" imgW="8987155" imgH="3105785" progId="Word.Document.12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1813" y="2870667"/>
                        <a:ext cx="8366125" cy="287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85135" y="952521"/>
            <a:ext cx="74075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</a:t>
            </a:r>
            <a:endParaRPr lang="zh-CN" altLang="zh-CN" sz="2800" dirty="0"/>
          </a:p>
          <a:p>
            <a:r>
              <a:rPr lang="en-US" altLang="zh-CN" sz="2800" b="1" dirty="0"/>
              <a:t>prob = </a:t>
            </a:r>
            <a:r>
              <a:rPr lang="en-US" altLang="zh-CN" sz="2800" b="1" dirty="0" err="1"/>
              <a:t>optimproblem</a:t>
            </a:r>
            <a:endParaRPr lang="zh-CN" altLang="zh-CN" sz="2800" dirty="0"/>
          </a:p>
          <a:p>
            <a:r>
              <a:rPr lang="en-US" altLang="zh-CN" sz="2800" b="1" dirty="0"/>
              <a:t>x = </a:t>
            </a:r>
            <a:r>
              <a:rPr lang="en-US" altLang="zh-CN" sz="2800" b="1" dirty="0" err="1"/>
              <a:t>optimvar</a:t>
            </a:r>
            <a:r>
              <a:rPr lang="en-US" altLang="zh-CN" sz="2800" b="1" dirty="0"/>
              <a:t>('x',4,4,'LowerBound',0);</a:t>
            </a:r>
            <a:endParaRPr lang="zh-CN" altLang="zh-CN" sz="2800" dirty="0"/>
          </a:p>
          <a:p>
            <a:r>
              <a:rPr lang="en-US" altLang="zh-CN" sz="2800" b="1" dirty="0" err="1"/>
              <a:t>prob.Objective</a:t>
            </a:r>
            <a:r>
              <a:rPr lang="en-US" altLang="zh-CN" sz="2800" b="1" dirty="0"/>
              <a:t> = 2800*sum(x(:,1))+4500*sum(x(1:3,2))+...</a:t>
            </a:r>
            <a:endParaRPr lang="zh-CN" altLang="zh-CN" sz="2800" dirty="0"/>
          </a:p>
          <a:p>
            <a:r>
              <a:rPr lang="en-US" altLang="zh-CN" sz="2800" b="1" dirty="0"/>
              <a:t>    6000*sum(x(1:2,3))+7300*x(1,4);</a:t>
            </a:r>
            <a:endParaRPr lang="zh-CN" altLang="zh-CN" sz="2800" dirty="0"/>
          </a:p>
          <a:p>
            <a:r>
              <a:rPr lang="en-US" altLang="zh-CN" sz="2800" b="1" dirty="0" err="1"/>
              <a:t>prob.Constraints.con</a:t>
            </a:r>
            <a:r>
              <a:rPr lang="en-US" altLang="zh-CN" sz="2800" b="1" dirty="0"/>
              <a:t> = [sum(x(1,:))&gt;=15</a:t>
            </a:r>
            <a:endParaRPr lang="zh-CN" altLang="zh-CN" sz="2800" dirty="0"/>
          </a:p>
          <a:p>
            <a:r>
              <a:rPr lang="en-US" altLang="zh-CN" sz="2800" b="1" dirty="0"/>
              <a:t>    sum(x(1,2:4))+sum(x(2,1:3))&gt;=10</a:t>
            </a:r>
            <a:endParaRPr lang="zh-CN" altLang="zh-CN" sz="2800" dirty="0"/>
          </a:p>
          <a:p>
            <a:r>
              <a:rPr lang="en-US" altLang="zh-CN" sz="2800" b="1" dirty="0"/>
              <a:t>    x(1,3)+x(1,4)+x(2,2)+x(2,3)+x(3,1)+x(3,2)&gt;=20</a:t>
            </a:r>
            <a:endParaRPr lang="zh-CN" altLang="zh-CN" sz="2800" dirty="0"/>
          </a:p>
          <a:p>
            <a:r>
              <a:rPr lang="en-US" altLang="zh-CN" sz="2800" b="1" dirty="0"/>
              <a:t>    x(1,4)+x(2,3)+x(3,2)+x(4,1)&gt;=12];</a:t>
            </a:r>
            <a:endParaRPr lang="zh-CN" altLang="zh-CN" sz="2800" dirty="0"/>
          </a:p>
          <a:p>
            <a:r>
              <a:rPr lang="en-US" altLang="zh-CN" sz="2800" b="1" dirty="0"/>
              <a:t>[</a:t>
            </a:r>
            <a:r>
              <a:rPr lang="en-US" altLang="zh-CN" sz="2800" b="1" dirty="0" err="1"/>
              <a:t>sol,fval,flag,out</a:t>
            </a:r>
            <a:r>
              <a:rPr lang="en-US" altLang="zh-CN" sz="2800" b="1" dirty="0"/>
              <a:t>]= solve(prob), </a:t>
            </a:r>
            <a:r>
              <a:rPr lang="en-US" altLang="zh-CN" sz="2800" b="1" dirty="0" err="1"/>
              <a:t>sol.x</a:t>
            </a:r>
            <a:endParaRPr lang="zh-CN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-74295" y="585947"/>
          <a:ext cx="9164320" cy="5379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9137650" imgH="5378450" progId="Word.Document.12">
                  <p:embed/>
                </p:oleObj>
              </mc:Choice>
              <mc:Fallback>
                <p:oleObj name="Document" r:id="rId1" imgW="9137650" imgH="5378450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-74295" y="585947"/>
                        <a:ext cx="9164320" cy="5379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4333" y="5389282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Document" r:id="rId3" imgW="8168640" imgH="5567045" progId="Word.Document.12">
                  <p:embed/>
                </p:oleObj>
              </mc:Choice>
              <mc:Fallback>
                <p:oleObj name="Document" r:id="rId3" imgW="8168640" imgH="5567045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333" y="5389282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531813" y="804863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39430" imgH="2922905" progId="Word.Document.12">
                  <p:embed/>
                </p:oleObj>
              </mc:Choice>
              <mc:Fallback>
                <p:oleObj name="Document" r:id="rId1" imgW="8139430" imgH="2922905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58800" y="2074863"/>
          <a:ext cx="8161338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Document" r:id="rId3" imgW="8139430" imgH="2922905" progId="Word.Document.12">
                  <p:embed/>
                </p:oleObj>
              </mc:Choice>
              <mc:Fallback>
                <p:oleObj name="Document" r:id="rId3" imgW="8139430" imgH="2922905" progId="Word.Document.12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8800" y="2074863"/>
                        <a:ext cx="8161338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982662" y="4186144"/>
          <a:ext cx="8161338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Document" r:id="rId5" imgW="8139430" imgH="2922905" progId="Word.Document.12">
                  <p:embed/>
                </p:oleObj>
              </mc:Choice>
              <mc:Fallback>
                <p:oleObj name="Document" r:id="rId5" imgW="8139430" imgH="2922905" progId="Word.Document.12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2662" y="4186144"/>
                        <a:ext cx="8161338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531813" y="804863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39430" imgH="2922905" progId="Word.Document.12">
                  <p:embed/>
                </p:oleObj>
              </mc:Choice>
              <mc:Fallback>
                <p:oleObj name="Document" r:id="rId1" imgW="8139430" imgH="2922905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31813" y="3725863"/>
          <a:ext cx="8161338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Document" r:id="rId3" imgW="8139430" imgH="2922905" progId="Word.Document.12">
                  <p:embed/>
                </p:oleObj>
              </mc:Choice>
              <mc:Fallback>
                <p:oleObj name="Document" r:id="rId3" imgW="8139430" imgH="2922905" progId="Word.Document.12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1813" y="3725863"/>
                        <a:ext cx="8161338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4870" y="574120"/>
            <a:ext cx="78850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 dirty="0">
                <a:solidFill>
                  <a:srgbClr val="319095"/>
                </a:solidFill>
              </a:rPr>
              <a:t>1.1  </a:t>
            </a:r>
            <a:r>
              <a:rPr lang="zh-CN" altLang="en-US" sz="4200" b="1" dirty="0">
                <a:solidFill>
                  <a:srgbClr val="319095"/>
                </a:solidFill>
              </a:rPr>
              <a:t>线性规划模型及其概念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444182" y="2157197"/>
          <a:ext cx="8255635" cy="421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547100" imgH="4375150" progId="Word.Document.12">
                  <p:embed/>
                </p:oleObj>
              </mc:Choice>
              <mc:Fallback>
                <p:oleObj name="Document" r:id="rId1" imgW="8547100" imgH="4375150" progId="Word.Document.12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4182" y="2157197"/>
                        <a:ext cx="8255635" cy="4218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1.</a:t>
            </a:r>
            <a:r>
              <a:rPr lang="zh-CN" altLang="en-US" sz="3600" b="1" dirty="0">
                <a:solidFill>
                  <a:srgbClr val="0293B8"/>
                </a:solidFill>
              </a:rPr>
              <a:t>引例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531813" y="804863"/>
          <a:ext cx="8161337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39430" imgH="4780915" progId="Word.Document.12">
                  <p:embed/>
                </p:oleObj>
              </mc:Choice>
              <mc:Fallback>
                <p:oleObj name="Document" r:id="rId1" imgW="8139430" imgH="4780915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479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477044" y="830729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8640" imgH="5567045" progId="Word.Document.12">
                  <p:embed/>
                </p:oleObj>
              </mc:Choice>
              <mc:Fallback>
                <p:oleObj name="Document" r:id="rId1" imgW="8168640" imgH="5567045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7044" y="830729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85135" y="952521"/>
            <a:ext cx="74075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clear, a = load('data1_5_1.txt');</a:t>
            </a:r>
            <a:endParaRPr lang="zh-CN" altLang="zh-CN" sz="2800" dirty="0"/>
          </a:p>
          <a:p>
            <a:r>
              <a:rPr lang="en-US" altLang="zh-CN" sz="2800" b="1" dirty="0"/>
              <a:t>c = a(1:end-1,1:end-1);</a:t>
            </a:r>
            <a:endParaRPr lang="zh-CN" altLang="zh-CN" sz="2800" dirty="0"/>
          </a:p>
          <a:p>
            <a:r>
              <a:rPr lang="en-US" altLang="zh-CN" sz="2800" b="1" dirty="0"/>
              <a:t>e = a(1:end-1,end); d = a(end,1:end-1);</a:t>
            </a:r>
            <a:endParaRPr lang="zh-CN" altLang="zh-CN" sz="2800" dirty="0"/>
          </a:p>
          <a:p>
            <a:r>
              <a:rPr lang="en-US" altLang="zh-CN" sz="2800" b="1" dirty="0"/>
              <a:t>prob = </a:t>
            </a:r>
            <a:r>
              <a:rPr lang="en-US" altLang="zh-CN" sz="2800" b="1" dirty="0" err="1"/>
              <a:t>optimproblem</a:t>
            </a:r>
            <a:r>
              <a:rPr lang="en-US" altLang="zh-CN" sz="2800" b="1" dirty="0"/>
              <a:t>;</a:t>
            </a:r>
            <a:endParaRPr lang="zh-CN" altLang="zh-CN" sz="2800" dirty="0"/>
          </a:p>
          <a:p>
            <a:r>
              <a:rPr lang="en-US" altLang="zh-CN" sz="2800" b="1" dirty="0"/>
              <a:t>x = </a:t>
            </a:r>
            <a:r>
              <a:rPr lang="en-US" altLang="zh-CN" sz="2800" b="1" dirty="0" err="1"/>
              <a:t>optimvar</a:t>
            </a:r>
            <a:r>
              <a:rPr lang="en-US" altLang="zh-CN" sz="2800" b="1" dirty="0"/>
              <a:t>('x',6,8,'LowerBound',0);</a:t>
            </a:r>
            <a:endParaRPr lang="zh-CN" altLang="zh-CN" sz="2800" dirty="0"/>
          </a:p>
          <a:p>
            <a:r>
              <a:rPr lang="en-US" altLang="zh-CN" sz="2800" b="1" dirty="0" err="1"/>
              <a:t>prob.Objective</a:t>
            </a:r>
            <a:r>
              <a:rPr lang="en-US" altLang="zh-CN" sz="2800" b="1" dirty="0"/>
              <a:t> = sum(sum(c.*x));</a:t>
            </a:r>
            <a:endParaRPr lang="zh-CN" altLang="zh-CN" sz="2800" dirty="0"/>
          </a:p>
          <a:p>
            <a:r>
              <a:rPr lang="en-US" altLang="zh-CN" sz="2800" b="1" dirty="0"/>
              <a:t>prob.Constraints.con1 = sum(x,1) == d;</a:t>
            </a:r>
            <a:endParaRPr lang="zh-CN" altLang="zh-CN" sz="2800" dirty="0"/>
          </a:p>
          <a:p>
            <a:r>
              <a:rPr lang="en-US" altLang="zh-CN" sz="2800" b="1" dirty="0"/>
              <a:t>prob.Constraints.con2 = sum(x,2)&lt;= e;</a:t>
            </a:r>
            <a:endParaRPr lang="zh-CN" altLang="zh-CN" sz="2800" dirty="0"/>
          </a:p>
          <a:p>
            <a:r>
              <a:rPr lang="en-US" altLang="zh-CN" sz="2800" b="1" dirty="0"/>
              <a:t>[</a:t>
            </a:r>
            <a:r>
              <a:rPr lang="en-US" altLang="zh-CN" sz="2800" b="1" dirty="0" err="1"/>
              <a:t>sol,fval,flag,out</a:t>
            </a:r>
            <a:r>
              <a:rPr lang="en-US" altLang="zh-CN" sz="2800" b="1" dirty="0"/>
              <a:t>]=solve(prob), xx=</a:t>
            </a:r>
            <a:r>
              <a:rPr lang="en-US" altLang="zh-CN" sz="2800" b="1" dirty="0" err="1"/>
              <a:t>sol.x</a:t>
            </a:r>
            <a:endParaRPr lang="zh-CN" altLang="zh-CN" sz="2800" dirty="0"/>
          </a:p>
          <a:p>
            <a:r>
              <a:rPr lang="en-US" altLang="zh-CN" sz="2800" b="1" dirty="0" err="1"/>
              <a:t>writematrix</a:t>
            </a:r>
            <a:r>
              <a:rPr lang="en-US" altLang="zh-CN" sz="2800" b="1" dirty="0"/>
              <a:t>(xx, 'data1_5_2.xlsx')  %</a:t>
            </a:r>
            <a:r>
              <a:rPr lang="zh-CN" altLang="zh-CN" sz="2800" b="1" dirty="0"/>
              <a:t>数据写到</a:t>
            </a:r>
            <a:r>
              <a:rPr lang="en-US" altLang="zh-CN" sz="2800" b="1" dirty="0"/>
              <a:t>Excel</a:t>
            </a:r>
            <a:r>
              <a:rPr lang="zh-CN" altLang="zh-CN" sz="2800" b="1" dirty="0"/>
              <a:t>文件，便于做表使用</a:t>
            </a:r>
            <a:endParaRPr lang="zh-CN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558800" y="1419225"/>
          <a:ext cx="8039100" cy="524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8640" imgH="5326380" progId="Word.Document.12">
                  <p:embed/>
                </p:oleObj>
              </mc:Choice>
              <mc:Fallback>
                <p:oleObj name="Document" r:id="rId1" imgW="8168640" imgH="5326380" progId="Word.Document.12">
                  <p:embed/>
                  <p:pic>
                    <p:nvPicPr>
                      <p:cNvPr id="0" name="对象 1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58800" y="1419225"/>
                        <a:ext cx="8039100" cy="524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3.</a:t>
            </a:r>
            <a:r>
              <a:rPr lang="zh-CN" altLang="zh-CN" sz="3600" b="1" dirty="0">
                <a:solidFill>
                  <a:srgbClr val="0293B8"/>
                </a:solidFill>
              </a:rPr>
              <a:t>可以转化为线性规划的问题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627063" y="73660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8640" imgH="5567045" progId="Word.Document.12">
                  <p:embed/>
                </p:oleObj>
              </mc:Choice>
              <mc:Fallback>
                <p:oleObj name="Document" r:id="rId1" imgW="8168640" imgH="5567045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627063" y="73660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8640" imgH="5567045" progId="Word.Document.12">
                  <p:embed/>
                </p:oleObj>
              </mc:Choice>
              <mc:Fallback>
                <p:oleObj name="Document" r:id="rId1" imgW="8168640" imgH="5567045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358121" y="763494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8640" imgH="5567045" progId="Word.Document.12">
                  <p:embed/>
                </p:oleObj>
              </mc:Choice>
              <mc:Fallback>
                <p:oleObj name="Document" r:id="rId1" imgW="8168640" imgH="5567045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8121" y="763494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627063" y="73660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8640" imgH="5567045" progId="Word.Document.12">
                  <p:embed/>
                </p:oleObj>
              </mc:Choice>
              <mc:Fallback>
                <p:oleObj name="Document" r:id="rId1" imgW="8168640" imgH="5567045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640510" y="494554"/>
          <a:ext cx="8189912" cy="599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8640" imgH="5982970" progId="Word.Document.12">
                  <p:embed/>
                </p:oleObj>
              </mc:Choice>
              <mc:Fallback>
                <p:oleObj name="Document" r:id="rId1" imgW="8168640" imgH="5982970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40510" y="494554"/>
                        <a:ext cx="8189912" cy="599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627063" y="736600"/>
          <a:ext cx="8189912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97850" imgH="717550" progId="Word.Document.12">
                  <p:embed/>
                </p:oleObj>
              </mc:Choice>
              <mc:Fallback>
                <p:oleObj name="Document" r:id="rId1" imgW="8197850" imgH="717550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709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835511" y="1446213"/>
            <a:ext cx="6096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</a:t>
            </a:r>
            <a:endParaRPr lang="zh-CN" altLang="zh-CN" sz="2800" dirty="0"/>
          </a:p>
          <a:p>
            <a:r>
              <a:rPr lang="en-US" altLang="zh-CN" sz="2800" b="1" dirty="0"/>
              <a:t>c = [1:4]'; b = [-2,-1,-1/2]';</a:t>
            </a:r>
            <a:endParaRPr lang="zh-CN" altLang="zh-CN" sz="2800" dirty="0"/>
          </a:p>
          <a:p>
            <a:r>
              <a:rPr lang="en-US" altLang="zh-CN" sz="2800" b="1" dirty="0"/>
              <a:t>a = [1,-1,-1,1;1,-1,1,-3;1,-1,-2,3];</a:t>
            </a:r>
            <a:endParaRPr lang="zh-CN" altLang="zh-CN" sz="2800" dirty="0"/>
          </a:p>
          <a:p>
            <a:r>
              <a:rPr lang="en-US" altLang="zh-CN" sz="2800" b="1" dirty="0"/>
              <a:t>prob = </a:t>
            </a:r>
            <a:r>
              <a:rPr lang="en-US" altLang="zh-CN" sz="2800" b="1" dirty="0" err="1"/>
              <a:t>optimproblem</a:t>
            </a:r>
            <a:r>
              <a:rPr lang="en-US" altLang="zh-CN" sz="2800" b="1" dirty="0"/>
              <a:t>;</a:t>
            </a:r>
            <a:endParaRPr lang="zh-CN" altLang="zh-CN" sz="2800" dirty="0"/>
          </a:p>
          <a:p>
            <a:r>
              <a:rPr lang="en-US" altLang="zh-CN" sz="2800" b="1" dirty="0"/>
              <a:t>u = </a:t>
            </a:r>
            <a:r>
              <a:rPr lang="en-US" altLang="zh-CN" sz="2800" b="1" dirty="0" err="1"/>
              <a:t>optimvar</a:t>
            </a:r>
            <a:r>
              <a:rPr lang="en-US" altLang="zh-CN" sz="2800" b="1" dirty="0"/>
              <a:t>('u',4,'LowerBound',0);</a:t>
            </a:r>
            <a:endParaRPr lang="zh-CN" altLang="zh-CN" sz="2800" dirty="0"/>
          </a:p>
          <a:p>
            <a:r>
              <a:rPr lang="en-US" altLang="zh-CN" sz="2800" b="1" dirty="0"/>
              <a:t>v = </a:t>
            </a:r>
            <a:r>
              <a:rPr lang="en-US" altLang="zh-CN" sz="2800" b="1" dirty="0" err="1"/>
              <a:t>optimvar</a:t>
            </a:r>
            <a:r>
              <a:rPr lang="en-US" altLang="zh-CN" sz="2800" b="1" dirty="0"/>
              <a:t>('v',4,'LowerBound',0);</a:t>
            </a:r>
            <a:endParaRPr lang="zh-CN" altLang="zh-CN" sz="2800" dirty="0"/>
          </a:p>
          <a:p>
            <a:r>
              <a:rPr lang="en-US" altLang="zh-CN" sz="2800" b="1" dirty="0" err="1"/>
              <a:t>prob.Objective</a:t>
            </a:r>
            <a:r>
              <a:rPr lang="en-US" altLang="zh-CN" sz="2800" b="1" dirty="0"/>
              <a:t> = sum(c'*(</a:t>
            </a:r>
            <a:r>
              <a:rPr lang="en-US" altLang="zh-CN" sz="2800" b="1" dirty="0" err="1"/>
              <a:t>u+v</a:t>
            </a:r>
            <a:r>
              <a:rPr lang="en-US" altLang="zh-CN" sz="2800" b="1" dirty="0"/>
              <a:t>));</a:t>
            </a:r>
            <a:endParaRPr lang="zh-CN" altLang="zh-CN" sz="2800" dirty="0"/>
          </a:p>
          <a:p>
            <a:r>
              <a:rPr lang="en-US" altLang="zh-CN" sz="2800" b="1" dirty="0" err="1"/>
              <a:t>prob.Constraints.con</a:t>
            </a:r>
            <a:r>
              <a:rPr lang="en-US" altLang="zh-CN" sz="2800" b="1" dirty="0"/>
              <a:t> = a*(u-v)&lt;=b;</a:t>
            </a:r>
            <a:endParaRPr lang="zh-CN" altLang="zh-CN" sz="2800" dirty="0"/>
          </a:p>
          <a:p>
            <a:r>
              <a:rPr lang="en-US" altLang="zh-CN" sz="2800" b="1" dirty="0"/>
              <a:t>[</a:t>
            </a:r>
            <a:r>
              <a:rPr lang="en-US" altLang="zh-CN" sz="2800" b="1" dirty="0" err="1"/>
              <a:t>sol,fval,flag,out</a:t>
            </a:r>
            <a:r>
              <a:rPr lang="en-US" altLang="zh-CN" sz="2800" b="1" dirty="0"/>
              <a:t>]=solve(prob)</a:t>
            </a:r>
            <a:endParaRPr lang="zh-CN" altLang="zh-CN" sz="2800" dirty="0"/>
          </a:p>
          <a:p>
            <a:r>
              <a:rPr lang="en-US" altLang="zh-CN" sz="2800" b="1" dirty="0"/>
              <a:t>x = </a:t>
            </a:r>
            <a:r>
              <a:rPr lang="en-US" altLang="zh-CN" sz="2800" b="1" dirty="0" err="1"/>
              <a:t>sol.u</a:t>
            </a:r>
            <a:r>
              <a:rPr lang="en-US" altLang="zh-CN" sz="2800" b="1" dirty="0"/>
              <a:t> - </a:t>
            </a:r>
            <a:r>
              <a:rPr lang="en-US" altLang="zh-CN" sz="2800" b="1" dirty="0" err="1"/>
              <a:t>sol.v</a:t>
            </a:r>
            <a:endParaRPr lang="zh-CN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422275" y="1202670"/>
          <a:ext cx="812165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378825" imgH="2907665" progId="Word.Document.12">
                  <p:embed/>
                </p:oleObj>
              </mc:Choice>
              <mc:Fallback>
                <p:oleObj name="Document" r:id="rId1" imgW="8378825" imgH="2907665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2275" y="1202670"/>
                        <a:ext cx="812165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67366" y="2299631"/>
          <a:ext cx="8312150" cy="279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Document" r:id="rId3" imgW="8564880" imgH="2898775" progId="Word.Document.12">
                  <p:embed/>
                </p:oleObj>
              </mc:Choice>
              <mc:Fallback>
                <p:oleObj name="Document" r:id="rId3" imgW="8564880" imgH="2898775" progId="Word.Document.12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7366" y="2299631"/>
                        <a:ext cx="8312150" cy="2798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27025" y="3989848"/>
          <a:ext cx="7943850" cy="279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Document" r:id="rId5" imgW="8225155" imgH="2907665" progId="Word.Document.12">
                  <p:embed/>
                </p:oleObj>
              </mc:Choice>
              <mc:Fallback>
                <p:oleObj name="Document" r:id="rId5" imgW="8225155" imgH="2907665" progId="Word.Document.12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7025" y="3989848"/>
                        <a:ext cx="7943850" cy="279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490538" y="873125"/>
          <a:ext cx="7889875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8640" imgH="1708150" progId="Word.Document.12">
                  <p:embed/>
                </p:oleObj>
              </mc:Choice>
              <mc:Fallback>
                <p:oleObj name="Document" r:id="rId1" imgW="8168640" imgH="1708150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0538" y="873125"/>
                        <a:ext cx="7889875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490538" y="1866153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Document" r:id="rId3" imgW="8168640" imgH="5567045" progId="Word.Document.12">
                  <p:embed/>
                </p:oleObj>
              </mc:Choice>
              <mc:Fallback>
                <p:oleObj name="Document" r:id="rId3" imgW="8168640" imgH="5567045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0538" y="1866153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层"/>
          <p:cNvSpPr txBox="1"/>
          <p:nvPr/>
        </p:nvSpPr>
        <p:spPr bwMode="auto">
          <a:xfrm>
            <a:off x="3607670" y="3260566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20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charset="-122"/>
                <a:cs typeface="Arial" panose="020B0604020202020204" pitchFamily="34" charset="0"/>
              </a:rPr>
              <a:t>03</a:t>
            </a:r>
            <a:endParaRPr lang="zh-CN" altLang="en-US" sz="3600" kern="0" dirty="0">
              <a:solidFill>
                <a:srgbClr val="595959"/>
              </a:solidFill>
              <a:latin typeface="Impact" panose="020B080603090205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486642" y="333116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" name="标题层"/>
          <p:cNvSpPr txBox="1"/>
          <p:nvPr/>
        </p:nvSpPr>
        <p:spPr bwMode="auto">
          <a:xfrm>
            <a:off x="4577910" y="3260566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20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投资的收益和风险</a:t>
            </a:r>
            <a:endParaRPr lang="zh-CN" altLang="en-US" sz="3600" b="1" dirty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627063" y="73660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203565" imgH="5577840" progId="Word.Document.12">
                  <p:embed/>
                </p:oleObj>
              </mc:Choice>
              <mc:Fallback>
                <p:oleObj name="Document" r:id="rId1" imgW="8203565" imgH="5577840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520700" y="803275"/>
          <a:ext cx="8185150" cy="292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4195" imgH="2922270" progId="Word.Document.12">
                  <p:embed/>
                </p:oleObj>
              </mc:Choice>
              <mc:Fallback>
                <p:oleObj name="Document" r:id="rId1" imgW="8164195" imgH="2922270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0700" y="803275"/>
                        <a:ext cx="8185150" cy="292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39738" y="2949575"/>
          <a:ext cx="8185150" cy="292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Document" r:id="rId3" imgW="8164195" imgH="2922270" progId="Word.Document.12">
                  <p:embed/>
                </p:oleObj>
              </mc:Choice>
              <mc:Fallback>
                <p:oleObj name="Document" r:id="rId3" imgW="8164195" imgH="2922270" progId="Word.Document.12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9738" y="2949575"/>
                        <a:ext cx="8185150" cy="292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627063" y="73660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8640" imgH="5567045" progId="Word.Document.12">
                  <p:embed/>
                </p:oleObj>
              </mc:Choice>
              <mc:Fallback>
                <p:oleObj name="Document" r:id="rId1" imgW="8168640" imgH="5567045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504825" y="1624013"/>
          <a:ext cx="8188325" cy="436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8640" imgH="4359910" progId="Word.Document.12">
                  <p:embed/>
                </p:oleObj>
              </mc:Choice>
              <mc:Fallback>
                <p:oleObj name="Document" r:id="rId1" imgW="8168640" imgH="4359910" progId="Word.Document.12">
                  <p:embed/>
                  <p:pic>
                    <p:nvPicPr>
                      <p:cNvPr id="0" name="对象 1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367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1.</a:t>
            </a:r>
            <a:r>
              <a:rPr lang="zh-CN" altLang="en-US" sz="3600" b="1" dirty="0">
                <a:solidFill>
                  <a:srgbClr val="0293B8"/>
                </a:solidFill>
              </a:rPr>
              <a:t>问题分析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504825" y="1624013"/>
          <a:ext cx="8188325" cy="436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8640" imgH="4358640" progId="Word.Document.12">
                  <p:embed/>
                </p:oleObj>
              </mc:Choice>
              <mc:Fallback>
                <p:oleObj name="Document" r:id="rId1" imgW="8168640" imgH="4358640" progId="Word.Document.12">
                  <p:embed/>
                  <p:pic>
                    <p:nvPicPr>
                      <p:cNvPr id="0" name="对象 1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367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2.</a:t>
            </a:r>
            <a:r>
              <a:rPr lang="zh-CN" altLang="en-US" sz="3600" b="1" dirty="0">
                <a:solidFill>
                  <a:srgbClr val="0293B8"/>
                </a:solidFill>
              </a:rPr>
              <a:t>符号说明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477044" y="128905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8640" imgH="5567045" progId="Word.Document.12">
                  <p:embed/>
                </p:oleObj>
              </mc:Choice>
              <mc:Fallback>
                <p:oleObj name="Document" r:id="rId1" imgW="8168640" imgH="5567045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7044" y="128905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477837" y="1418571"/>
          <a:ext cx="8188325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8640" imgH="5360035" progId="Word.Document.12">
                  <p:embed/>
                </p:oleObj>
              </mc:Choice>
              <mc:Fallback>
                <p:oleObj name="Document" r:id="rId1" imgW="8168640" imgH="5360035" progId="Word.Document.12">
                  <p:embed/>
                  <p:pic>
                    <p:nvPicPr>
                      <p:cNvPr id="0" name="对象 1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7837" y="1418571"/>
                        <a:ext cx="8188325" cy="536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3.</a:t>
            </a:r>
            <a:r>
              <a:rPr lang="zh-CN" altLang="en-US" sz="3600" b="1" dirty="0">
                <a:solidFill>
                  <a:srgbClr val="0293B8"/>
                </a:solidFill>
              </a:rPr>
              <a:t>模型假设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477837" y="1493838"/>
          <a:ext cx="8188325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8640" imgH="5360035" progId="Word.Document.12">
                  <p:embed/>
                </p:oleObj>
              </mc:Choice>
              <mc:Fallback>
                <p:oleObj name="Document" r:id="rId1" imgW="8168640" imgH="5360035" progId="Word.Document.12">
                  <p:embed/>
                  <p:pic>
                    <p:nvPicPr>
                      <p:cNvPr id="0" name="对象 1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7837" y="1493838"/>
                        <a:ext cx="8188325" cy="536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4.</a:t>
            </a:r>
            <a:r>
              <a:rPr lang="zh-CN" altLang="en-US" sz="3600" b="1" dirty="0">
                <a:solidFill>
                  <a:srgbClr val="0293B8"/>
                </a:solidFill>
              </a:rPr>
              <a:t>模型建立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422275" y="718578"/>
          <a:ext cx="812165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378825" imgH="3290570" progId="Word.Document.12">
                  <p:embed/>
                </p:oleObj>
              </mc:Choice>
              <mc:Fallback>
                <p:oleObj name="Document" r:id="rId1" imgW="8378825" imgH="3290570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2275" y="718578"/>
                        <a:ext cx="812165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15925" y="3832598"/>
          <a:ext cx="8312150" cy="279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Document" r:id="rId3" imgW="8564880" imgH="2903220" progId="Word.Document.12">
                  <p:embed/>
                </p:oleObj>
              </mc:Choice>
              <mc:Fallback>
                <p:oleObj name="Document" r:id="rId3" imgW="8564880" imgH="2903220" progId="Word.Document.12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5925" y="3832598"/>
                        <a:ext cx="8312150" cy="2798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477044" y="644525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8640" imgH="5567045" progId="Word.Document.12">
                  <p:embed/>
                </p:oleObj>
              </mc:Choice>
              <mc:Fallback>
                <p:oleObj name="Document" r:id="rId1" imgW="8168640" imgH="5567045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7044" y="644525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356628" y="703262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39430" imgH="2922905" progId="Word.Document.12">
                  <p:embed/>
                </p:oleObj>
              </mc:Choice>
              <mc:Fallback>
                <p:oleObj name="Document" r:id="rId1" imgW="8139430" imgH="2922905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6628" y="703262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58800" y="3233738"/>
          <a:ext cx="8161338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Document" r:id="rId3" imgW="8139430" imgH="2922905" progId="Word.Document.12">
                  <p:embed/>
                </p:oleObj>
              </mc:Choice>
              <mc:Fallback>
                <p:oleObj name="Document" r:id="rId3" imgW="8139430" imgH="2922905" progId="Word.Document.12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8800" y="3233738"/>
                        <a:ext cx="8161338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449523" y="603157"/>
          <a:ext cx="8161337" cy="337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39430" imgH="3369310" progId="Word.Document.12">
                  <p:embed/>
                </p:oleObj>
              </mc:Choice>
              <mc:Fallback>
                <p:oleObj name="Document" r:id="rId1" imgW="8139430" imgH="3369310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9523" y="603157"/>
                        <a:ext cx="8161337" cy="337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491331" y="828675"/>
          <a:ext cx="8161338" cy="476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39430" imgH="4756150" progId="Word.Document.12">
                  <p:embed/>
                </p:oleObj>
              </mc:Choice>
              <mc:Fallback>
                <p:oleObj name="Document" r:id="rId1" imgW="8139430" imgH="4756150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1331" y="828675"/>
                        <a:ext cx="8161338" cy="4764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449523" y="603157"/>
          <a:ext cx="8161337" cy="337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39430" imgH="3369310" progId="Word.Document.12">
                  <p:embed/>
                </p:oleObj>
              </mc:Choice>
              <mc:Fallback>
                <p:oleObj name="Document" r:id="rId1" imgW="8139430" imgH="3369310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9523" y="603157"/>
                        <a:ext cx="8161337" cy="337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866962" y="1871195"/>
          <a:ext cx="8161338" cy="476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Document" r:id="rId3" imgW="8139430" imgH="4756150" progId="Word.Document.12">
                  <p:embed/>
                </p:oleObj>
              </mc:Choice>
              <mc:Fallback>
                <p:oleObj name="Document" r:id="rId3" imgW="8139430" imgH="4756150" progId="Word.Document.12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6962" y="1871195"/>
                        <a:ext cx="8161338" cy="476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531813" y="804863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39430" imgH="2922905" progId="Word.Document.12">
                  <p:embed/>
                </p:oleObj>
              </mc:Choice>
              <mc:Fallback>
                <p:oleObj name="Document" r:id="rId1" imgW="8139430" imgH="2922905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450850" y="600075"/>
          <a:ext cx="8161338" cy="451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39430" imgH="4509770" progId="Word.Document.12">
                  <p:embed/>
                </p:oleObj>
              </mc:Choice>
              <mc:Fallback>
                <p:oleObj name="Document" r:id="rId1" imgW="8139430" imgH="4509770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0850" y="600075"/>
                        <a:ext cx="8161338" cy="451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527003" y="1418571"/>
          <a:ext cx="8362950" cy="533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9055735" imgH="5784850" progId="Word.Document.12">
                  <p:embed/>
                </p:oleObj>
              </mc:Choice>
              <mc:Fallback>
                <p:oleObj name="Document" r:id="rId1" imgW="9055735" imgH="5784850" progId="Word.Document.12">
                  <p:embed/>
                  <p:pic>
                    <p:nvPicPr>
                      <p:cNvPr id="0" name="对象 1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7003" y="1418571"/>
                        <a:ext cx="8362950" cy="533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5.</a:t>
            </a:r>
            <a:r>
              <a:rPr lang="zh-CN" altLang="en-US" sz="3600" b="1" dirty="0">
                <a:solidFill>
                  <a:srgbClr val="0293B8"/>
                </a:solidFill>
              </a:rPr>
              <a:t>模型一的求解与分析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495300" y="869950"/>
          <a:ext cx="7869238" cy="190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8640" imgH="1982470" progId="Word.Document.12">
                  <p:embed/>
                </p:oleObj>
              </mc:Choice>
              <mc:Fallback>
                <p:oleObj name="Document" r:id="rId1" imgW="8168640" imgH="1982470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5300" y="869950"/>
                        <a:ext cx="7869238" cy="1903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7840" y="747805"/>
            <a:ext cx="74075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/>
              <a:t>clc</a:t>
            </a:r>
            <a:r>
              <a:rPr lang="en-US" altLang="zh-CN" sz="2000" b="1" dirty="0"/>
              <a:t>, clear, close all</a:t>
            </a:r>
            <a:endParaRPr lang="zh-CN" altLang="zh-CN" sz="2000" dirty="0"/>
          </a:p>
          <a:p>
            <a:r>
              <a:rPr lang="en-US" altLang="zh-CN" sz="2000" b="1" dirty="0"/>
              <a:t>prob = </a:t>
            </a:r>
            <a:r>
              <a:rPr lang="en-US" altLang="zh-CN" sz="2000" b="1" dirty="0" err="1"/>
              <a:t>optimproblem</a:t>
            </a:r>
            <a:r>
              <a:rPr lang="en-US" altLang="zh-CN" sz="2000" b="1" dirty="0"/>
              <a:t>('</a:t>
            </a:r>
            <a:r>
              <a:rPr lang="en-US" altLang="zh-CN" sz="2000" b="1" dirty="0" err="1"/>
              <a:t>ObjectiveSense</a:t>
            </a:r>
            <a:r>
              <a:rPr lang="en-US" altLang="zh-CN" sz="2000" b="1" dirty="0"/>
              <a:t>','max');</a:t>
            </a:r>
            <a:endParaRPr lang="zh-CN" altLang="zh-CN" sz="2000" dirty="0"/>
          </a:p>
          <a:p>
            <a:r>
              <a:rPr lang="en-US" altLang="zh-CN" sz="2000" b="1" dirty="0"/>
              <a:t>x = </a:t>
            </a:r>
            <a:r>
              <a:rPr lang="en-US" altLang="zh-CN" sz="2000" b="1" dirty="0" err="1"/>
              <a:t>optimvar</a:t>
            </a:r>
            <a:r>
              <a:rPr lang="en-US" altLang="zh-CN" sz="2000" b="1" dirty="0"/>
              <a:t>('x',5,1,'LowerBound',0);</a:t>
            </a:r>
            <a:endParaRPr lang="zh-CN" altLang="zh-CN" sz="2000" dirty="0"/>
          </a:p>
          <a:p>
            <a:r>
              <a:rPr lang="en-US" altLang="zh-CN" sz="2000" b="1" dirty="0"/>
              <a:t>c=[0.05,0.27,0.19,0.185,0.185]; %</a:t>
            </a:r>
            <a:r>
              <a:rPr lang="zh-CN" altLang="zh-CN" sz="2000" b="1" dirty="0"/>
              <a:t>净收益率</a:t>
            </a:r>
            <a:endParaRPr lang="zh-CN" altLang="zh-CN" sz="2000" dirty="0"/>
          </a:p>
          <a:p>
            <a:r>
              <a:rPr lang="en-US" altLang="zh-CN" sz="2000" b="1" dirty="0" err="1"/>
              <a:t>Aeq</a:t>
            </a:r>
            <a:r>
              <a:rPr lang="en-US" altLang="zh-CN" sz="2000" b="1" dirty="0"/>
              <a:t>=[1,1.01,1.02,1.045,1.065];  %</a:t>
            </a:r>
            <a:r>
              <a:rPr lang="zh-CN" altLang="zh-CN" sz="2000" b="1" dirty="0"/>
              <a:t>等号约束矩阵</a:t>
            </a:r>
            <a:endParaRPr lang="zh-CN" altLang="zh-CN" sz="2000" dirty="0"/>
          </a:p>
          <a:p>
            <a:r>
              <a:rPr lang="en-US" altLang="zh-CN" sz="2000" b="1" dirty="0" err="1"/>
              <a:t>prob.Objective</a:t>
            </a:r>
            <a:r>
              <a:rPr lang="en-US" altLang="zh-CN" sz="2000" b="1" dirty="0"/>
              <a:t> = c*x; M = 10000; </a:t>
            </a:r>
            <a:endParaRPr lang="zh-CN" altLang="zh-CN" sz="2000" dirty="0"/>
          </a:p>
          <a:p>
            <a:r>
              <a:rPr lang="en-US" altLang="zh-CN" sz="2000" b="1" dirty="0"/>
              <a:t>prob.Constraints.con1 = </a:t>
            </a:r>
            <a:r>
              <a:rPr lang="en-US" altLang="zh-CN" sz="2000" b="1" dirty="0" err="1"/>
              <a:t>Aeq</a:t>
            </a:r>
            <a:r>
              <a:rPr lang="en-US" altLang="zh-CN" sz="2000" b="1" dirty="0"/>
              <a:t>*x==M; %</a:t>
            </a:r>
            <a:r>
              <a:rPr lang="zh-CN" altLang="zh-CN" sz="2000" b="1" dirty="0"/>
              <a:t>等号约束条件</a:t>
            </a:r>
            <a:endParaRPr lang="zh-CN" altLang="zh-CN" sz="2000" dirty="0"/>
          </a:p>
          <a:p>
            <a:r>
              <a:rPr lang="en-US" altLang="zh-CN" sz="2000" b="1" dirty="0"/>
              <a:t>q=[0.025,0.015,0.055,0.026]'; %</a:t>
            </a:r>
            <a:r>
              <a:rPr lang="zh-CN" altLang="zh-CN" sz="2000" b="1" dirty="0"/>
              <a:t>风险损失率</a:t>
            </a:r>
            <a:endParaRPr lang="zh-CN" altLang="zh-CN" sz="2000" dirty="0"/>
          </a:p>
          <a:p>
            <a:r>
              <a:rPr lang="en-US" altLang="zh-CN" sz="2000" b="1" dirty="0"/>
              <a:t>a = 0; aa = []; QQ = []; XX = []; hold on</a:t>
            </a:r>
            <a:endParaRPr lang="zh-CN" altLang="zh-CN" sz="2000" dirty="0"/>
          </a:p>
          <a:p>
            <a:r>
              <a:rPr lang="en-US" altLang="zh-CN" sz="2000" b="1" dirty="0"/>
              <a:t>while a&lt;0.05</a:t>
            </a:r>
            <a:endParaRPr lang="zh-CN" altLang="zh-CN" sz="2000" dirty="0"/>
          </a:p>
          <a:p>
            <a:r>
              <a:rPr lang="en-US" altLang="zh-CN" sz="2000" b="1" dirty="0"/>
              <a:t>    prob.Constraints.con2 = q.*x(2:end)&lt;=a*M;</a:t>
            </a:r>
            <a:endParaRPr lang="zh-CN" altLang="zh-CN" sz="2000" dirty="0"/>
          </a:p>
          <a:p>
            <a:r>
              <a:rPr lang="en-US" altLang="zh-CN" sz="2000" b="1" dirty="0"/>
              <a:t>    [</a:t>
            </a:r>
            <a:r>
              <a:rPr lang="en-US" altLang="zh-CN" sz="2000" b="1" dirty="0" err="1"/>
              <a:t>sol,Q,flag,out</a:t>
            </a:r>
            <a:r>
              <a:rPr lang="en-US" altLang="zh-CN" sz="2000" b="1" dirty="0"/>
              <a:t>]= solve(prob);</a:t>
            </a:r>
            <a:endParaRPr lang="zh-CN" altLang="zh-CN" sz="2000" dirty="0"/>
          </a:p>
          <a:p>
            <a:r>
              <a:rPr lang="en-US" altLang="zh-CN" sz="2000" b="1" dirty="0"/>
              <a:t>    aa = [aa; a]; QQ = [QQ,Q]; </a:t>
            </a:r>
            <a:endParaRPr lang="zh-CN" altLang="zh-CN" sz="2000" dirty="0"/>
          </a:p>
          <a:p>
            <a:r>
              <a:rPr lang="en-US" altLang="zh-CN" sz="2000" b="1" dirty="0"/>
              <a:t>    XX = [XX; </a:t>
            </a:r>
            <a:r>
              <a:rPr lang="en-US" altLang="zh-CN" sz="2000" b="1" dirty="0" err="1"/>
              <a:t>sol.x</a:t>
            </a:r>
            <a:r>
              <a:rPr lang="en-US" altLang="zh-CN" sz="2000" b="1" dirty="0"/>
              <a:t>']; a=a+0.001;</a:t>
            </a:r>
            <a:endParaRPr lang="zh-CN" altLang="zh-CN" sz="2000" dirty="0"/>
          </a:p>
          <a:p>
            <a:r>
              <a:rPr lang="en-US" altLang="zh-CN" sz="2000" b="1" dirty="0"/>
              <a:t>end</a:t>
            </a:r>
            <a:endParaRPr lang="zh-CN" altLang="zh-CN" sz="2000" dirty="0"/>
          </a:p>
          <a:p>
            <a:r>
              <a:rPr lang="en-US" altLang="zh-CN" sz="2000" b="1" dirty="0"/>
              <a:t>plot(aa, QQ, '*k')</a:t>
            </a:r>
            <a:endParaRPr lang="zh-CN" altLang="zh-CN" sz="2000" dirty="0"/>
          </a:p>
          <a:p>
            <a:r>
              <a:rPr lang="en-US" altLang="zh-CN" sz="2000" b="1" dirty="0" err="1"/>
              <a:t>xlabel</a:t>
            </a:r>
            <a:r>
              <a:rPr lang="en-US" altLang="zh-CN" sz="2000" b="1" dirty="0"/>
              <a:t>('$</a:t>
            </a:r>
            <a:r>
              <a:rPr lang="en-US" altLang="zh-CN" sz="2000" b="1" dirty="0" err="1"/>
              <a:t>a$','Interpreter','Latex</a:t>
            </a:r>
            <a:r>
              <a:rPr lang="en-US" altLang="zh-CN" sz="2000" b="1" dirty="0"/>
              <a:t>'),</a:t>
            </a:r>
            <a:endParaRPr lang="zh-CN" altLang="zh-CN" sz="2000" dirty="0"/>
          </a:p>
          <a:p>
            <a:r>
              <a:rPr lang="en-US" altLang="zh-CN" sz="2000" b="1" dirty="0" err="1"/>
              <a:t>ylabel</a:t>
            </a:r>
            <a:r>
              <a:rPr lang="en-US" altLang="zh-CN" sz="2000" b="1" dirty="0"/>
              <a:t>('$Q$','Interpreter','Latex','Rotation',0)</a:t>
            </a:r>
            <a:endParaRPr lang="zh-CN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627856" y="1170875"/>
          <a:ext cx="7888287" cy="537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8640" imgH="5567045" progId="Word.Document.12">
                  <p:embed/>
                </p:oleObj>
              </mc:Choice>
              <mc:Fallback>
                <p:oleObj name="Document" r:id="rId1" imgW="8168640" imgH="5567045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7856" y="1170875"/>
                        <a:ext cx="7888287" cy="537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523875" y="659497"/>
          <a:ext cx="7510463" cy="269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39430" imgH="2922905" progId="Word.Document.12">
                  <p:embed/>
                </p:oleObj>
              </mc:Choice>
              <mc:Fallback>
                <p:oleObj name="Document" r:id="rId1" imgW="8139430" imgH="2922905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3875" y="659497"/>
                        <a:ext cx="7510463" cy="269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69284" y="2783926"/>
          <a:ext cx="7989888" cy="286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Document" r:id="rId3" imgW="8139430" imgH="2922905" progId="Word.Document.12">
                  <p:embed/>
                </p:oleObj>
              </mc:Choice>
              <mc:Fallback>
                <p:oleObj name="Document" r:id="rId3" imgW="8139430" imgH="2922905" progId="Word.Document.12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9284" y="2783926"/>
                        <a:ext cx="7989888" cy="2862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523875" y="809625"/>
          <a:ext cx="7989888" cy="523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39430" imgH="5320030" progId="Word.Document.12">
                  <p:embed/>
                </p:oleObj>
              </mc:Choice>
              <mc:Fallback>
                <p:oleObj name="Document" r:id="rId1" imgW="8139430" imgH="5320030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5230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401046" y="877863"/>
          <a:ext cx="7989888" cy="472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39430" imgH="4817110" progId="Word.Document.12">
                  <p:embed/>
                </p:oleObj>
              </mc:Choice>
              <mc:Fallback>
                <p:oleObj name="Document" r:id="rId1" imgW="8139430" imgH="4817110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1046" y="877863"/>
                        <a:ext cx="7989888" cy="472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561975" y="1523715"/>
          <a:ext cx="8020050" cy="491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8640" imgH="5012690" progId="Word.Document.12">
                  <p:embed/>
                </p:oleObj>
              </mc:Choice>
              <mc:Fallback>
                <p:oleObj name="Document" r:id="rId1" imgW="8168640" imgH="5012690" progId="Word.Document.12">
                  <p:embed/>
                  <p:pic>
                    <p:nvPicPr>
                      <p:cNvPr id="0" name="对象 1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1975" y="1523715"/>
                        <a:ext cx="8020050" cy="4916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6.</a:t>
            </a:r>
            <a:r>
              <a:rPr lang="zh-CN" altLang="en-US" sz="3600" b="1" dirty="0">
                <a:solidFill>
                  <a:srgbClr val="0293B8"/>
                </a:solidFill>
              </a:rPr>
              <a:t>模型三的求解及分析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391166" y="1239080"/>
          <a:ext cx="8589962" cy="46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10168255" imgH="5554980" progId="Word.Document.12">
                  <p:embed/>
                </p:oleObj>
              </mc:Choice>
              <mc:Fallback>
                <p:oleObj name="Document" r:id="rId1" imgW="10168255" imgH="5554980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1166" y="1239080"/>
                        <a:ext cx="8589962" cy="4676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630238" y="735013"/>
          <a:ext cx="8018462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8640" imgH="5567045" progId="Word.Document.12">
                  <p:embed/>
                </p:oleObj>
              </mc:Choice>
              <mc:Fallback>
                <p:oleObj name="Document" r:id="rId1" imgW="8168640" imgH="5567045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30238" y="735013"/>
                        <a:ext cx="8018462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746333" y="792162"/>
          <a:ext cx="7835900" cy="527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264525" imgH="5567045" progId="Word.Document.12">
                  <p:embed/>
                </p:oleObj>
              </mc:Choice>
              <mc:Fallback>
                <p:oleObj name="Document" r:id="rId1" imgW="8264525" imgH="5567045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46333" y="792162"/>
                        <a:ext cx="7835900" cy="5273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630238" y="735013"/>
          <a:ext cx="8018462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8640" imgH="5567045" progId="Word.Document.12">
                  <p:embed/>
                </p:oleObj>
              </mc:Choice>
              <mc:Fallback>
                <p:oleObj name="Document" r:id="rId1" imgW="8168640" imgH="5567045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30238" y="735013"/>
                        <a:ext cx="8018462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523875" y="809625"/>
          <a:ext cx="7510463" cy="352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39430" imgH="3823970" progId="Word.Document.12">
                  <p:embed/>
                </p:oleObj>
              </mc:Choice>
              <mc:Fallback>
                <p:oleObj name="Document" r:id="rId1" imgW="8139430" imgH="3823970" progId="Word.Document.12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510463" cy="3522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9600" y="543088"/>
            <a:ext cx="740753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clc</a:t>
            </a:r>
            <a:r>
              <a:rPr lang="en-US" altLang="zh-CN" b="1" dirty="0"/>
              <a:t>, clear, close all, format long g</a:t>
            </a:r>
            <a:endParaRPr lang="zh-CN" altLang="zh-CN" dirty="0"/>
          </a:p>
          <a:p>
            <a:r>
              <a:rPr lang="en-US" altLang="zh-CN" b="1" dirty="0"/>
              <a:t>M =10000; prob = </a:t>
            </a:r>
            <a:r>
              <a:rPr lang="en-US" altLang="zh-CN" b="1" dirty="0" err="1"/>
              <a:t>optimproblem</a:t>
            </a:r>
            <a:r>
              <a:rPr lang="en-US" altLang="zh-CN" b="1" dirty="0"/>
              <a:t>; </a:t>
            </a:r>
            <a:endParaRPr lang="zh-CN" altLang="zh-CN" dirty="0"/>
          </a:p>
          <a:p>
            <a:r>
              <a:rPr lang="en-US" altLang="zh-CN" b="1" dirty="0"/>
              <a:t>x = </a:t>
            </a:r>
            <a:r>
              <a:rPr lang="en-US" altLang="zh-CN" b="1" dirty="0" err="1"/>
              <a:t>optimvar</a:t>
            </a:r>
            <a:r>
              <a:rPr lang="en-US" altLang="zh-CN" b="1" dirty="0"/>
              <a:t>('x',6,1,'LowerBound',0);</a:t>
            </a:r>
            <a:endParaRPr lang="zh-CN" altLang="zh-CN" dirty="0"/>
          </a:p>
          <a:p>
            <a:r>
              <a:rPr lang="en-US" altLang="zh-CN" b="1" dirty="0"/>
              <a:t>r=[0.05,0.28,0.21,0.23,0.25]; %</a:t>
            </a:r>
            <a:r>
              <a:rPr lang="zh-CN" altLang="zh-CN" b="1" dirty="0"/>
              <a:t>收益率</a:t>
            </a:r>
            <a:endParaRPr lang="zh-CN" altLang="zh-CN" dirty="0"/>
          </a:p>
          <a:p>
            <a:r>
              <a:rPr lang="en-US" altLang="zh-CN" b="1" dirty="0"/>
              <a:t>p=[0, 0.01, 0.02, 0.045, 0.065]; %</a:t>
            </a:r>
            <a:r>
              <a:rPr lang="zh-CN" altLang="zh-CN" b="1" dirty="0"/>
              <a:t>交易费率</a:t>
            </a:r>
            <a:endParaRPr lang="zh-CN" altLang="zh-CN" dirty="0"/>
          </a:p>
          <a:p>
            <a:r>
              <a:rPr lang="en-US" altLang="zh-CN" b="1" dirty="0"/>
              <a:t>q=[0, 0.025, 0.015, 0.055, 0.026]'; %</a:t>
            </a:r>
            <a:r>
              <a:rPr lang="zh-CN" altLang="zh-CN" b="1" dirty="0"/>
              <a:t>风险损失率</a:t>
            </a:r>
            <a:endParaRPr lang="zh-CN" altLang="zh-CN" dirty="0"/>
          </a:p>
          <a:p>
            <a:r>
              <a:rPr lang="en-US" altLang="zh-CN" b="1" dirty="0"/>
              <a:t>%w = 0:0.1:1 </a:t>
            </a:r>
            <a:endParaRPr lang="zh-CN" altLang="zh-CN" dirty="0"/>
          </a:p>
          <a:p>
            <a:r>
              <a:rPr lang="en-US" altLang="zh-CN" b="1" dirty="0"/>
              <a:t>w = [0.766, 0.767, 0.810, 0.811, 0.824, 0.825, 0.962, 0.963, 1.0]</a:t>
            </a:r>
            <a:endParaRPr lang="zh-CN" altLang="zh-CN" dirty="0"/>
          </a:p>
          <a:p>
            <a:r>
              <a:rPr lang="en-US" altLang="zh-CN" b="1" dirty="0"/>
              <a:t>V = []; %</a:t>
            </a:r>
            <a:r>
              <a:rPr lang="zh-CN" altLang="zh-CN" b="1" dirty="0"/>
              <a:t>风险初始化</a:t>
            </a:r>
            <a:endParaRPr lang="zh-CN" altLang="zh-CN" dirty="0"/>
          </a:p>
          <a:p>
            <a:r>
              <a:rPr lang="en-US" altLang="zh-CN" b="1" dirty="0"/>
              <a:t>Q = []; %</a:t>
            </a:r>
            <a:r>
              <a:rPr lang="zh-CN" altLang="zh-CN" b="1" dirty="0"/>
              <a:t>收益初值化</a:t>
            </a:r>
            <a:endParaRPr lang="zh-CN" altLang="zh-CN" dirty="0"/>
          </a:p>
          <a:p>
            <a:r>
              <a:rPr lang="en-US" altLang="zh-CN" b="1" dirty="0"/>
              <a:t>X = []; %</a:t>
            </a:r>
            <a:r>
              <a:rPr lang="zh-CN" altLang="zh-CN" b="1" dirty="0"/>
              <a:t>最优解的初始化</a:t>
            </a:r>
            <a:endParaRPr lang="zh-CN" altLang="zh-CN" dirty="0"/>
          </a:p>
          <a:p>
            <a:r>
              <a:rPr lang="en-US" altLang="zh-CN" b="1" dirty="0"/>
              <a:t>prob.Constraints.con1 = (1+p)*x(1:end-1)==M;</a:t>
            </a:r>
            <a:endParaRPr lang="zh-CN" altLang="zh-CN" dirty="0"/>
          </a:p>
          <a:p>
            <a:r>
              <a:rPr lang="en-US" altLang="zh-CN" b="1" dirty="0"/>
              <a:t>prob.Constraints.con2 = q(2:end).*x(2:end-1)&lt;=x(end);</a:t>
            </a:r>
            <a:endParaRPr lang="zh-CN" altLang="zh-CN" dirty="0"/>
          </a:p>
          <a:p>
            <a:r>
              <a:rPr lang="en-US" altLang="zh-CN" b="1" dirty="0"/>
              <a:t>for </a:t>
            </a:r>
            <a:r>
              <a:rPr lang="en-US" altLang="zh-CN" b="1" dirty="0" err="1"/>
              <a:t>i</a:t>
            </a:r>
            <a:r>
              <a:rPr lang="en-US" altLang="zh-CN" b="1" dirty="0"/>
              <a:t> = 1:length(w)</a:t>
            </a:r>
            <a:endParaRPr lang="zh-CN" altLang="zh-CN" dirty="0"/>
          </a:p>
          <a:p>
            <a:r>
              <a:rPr lang="en-US" altLang="zh-CN" b="1" dirty="0"/>
              <a:t>    </a:t>
            </a:r>
            <a:r>
              <a:rPr lang="en-US" altLang="zh-CN" b="1" dirty="0" err="1"/>
              <a:t>prob.Objective</a:t>
            </a:r>
            <a:r>
              <a:rPr lang="en-US" altLang="zh-CN" b="1" dirty="0"/>
              <a:t> = w(</a:t>
            </a:r>
            <a:r>
              <a:rPr lang="en-US" altLang="zh-CN" b="1" dirty="0" err="1"/>
              <a:t>i</a:t>
            </a:r>
            <a:r>
              <a:rPr lang="en-US" altLang="zh-CN" b="1" dirty="0"/>
              <a:t>)*x(end)-(1-w(</a:t>
            </a:r>
            <a:r>
              <a:rPr lang="en-US" altLang="zh-CN" b="1" dirty="0" err="1"/>
              <a:t>i</a:t>
            </a:r>
            <a:r>
              <a:rPr lang="en-US" altLang="zh-CN" b="1" dirty="0"/>
              <a:t>))*(r-p)*x(1:end-1);</a:t>
            </a:r>
            <a:endParaRPr lang="zh-CN" altLang="zh-CN" dirty="0"/>
          </a:p>
          <a:p>
            <a:r>
              <a:rPr lang="en-US" altLang="zh-CN" b="1" dirty="0"/>
              <a:t>    [</a:t>
            </a:r>
            <a:r>
              <a:rPr lang="en-US" altLang="zh-CN" b="1" dirty="0" err="1"/>
              <a:t>sol,fval,flag,out</a:t>
            </a:r>
            <a:r>
              <a:rPr lang="en-US" altLang="zh-CN" b="1" dirty="0"/>
              <a:t>]=solve(prob);</a:t>
            </a:r>
            <a:endParaRPr lang="zh-CN" altLang="zh-CN" dirty="0"/>
          </a:p>
          <a:p>
            <a:r>
              <a:rPr lang="en-US" altLang="zh-CN" b="1" dirty="0"/>
              <a:t>    xx = </a:t>
            </a:r>
            <a:r>
              <a:rPr lang="en-US" altLang="zh-CN" b="1" dirty="0" err="1"/>
              <a:t>sol.x</a:t>
            </a:r>
            <a:r>
              <a:rPr lang="en-US" altLang="zh-CN" b="1" dirty="0"/>
              <a:t>; V=[</a:t>
            </a:r>
            <a:r>
              <a:rPr lang="en-US" altLang="zh-CN" b="1" dirty="0" err="1"/>
              <a:t>V,max</a:t>
            </a:r>
            <a:r>
              <a:rPr lang="en-US" altLang="zh-CN" b="1" dirty="0"/>
              <a:t>(q.*xx(1:end-1))];</a:t>
            </a:r>
            <a:endParaRPr lang="zh-CN" altLang="zh-CN" dirty="0"/>
          </a:p>
          <a:p>
            <a:r>
              <a:rPr lang="en-US" altLang="zh-CN" b="1" dirty="0"/>
              <a:t>    Q=[Q,(r-p)*xx(1:end-1)]; X=[X; xx'];</a:t>
            </a:r>
            <a:endParaRPr lang="zh-CN" altLang="zh-CN" dirty="0"/>
          </a:p>
          <a:p>
            <a:r>
              <a:rPr lang="en-US" altLang="zh-CN" b="1" dirty="0"/>
              <a:t>    plot(V, Q, '*-'); grid on</a:t>
            </a:r>
            <a:endParaRPr lang="zh-CN" altLang="zh-CN" dirty="0"/>
          </a:p>
          <a:p>
            <a:r>
              <a:rPr lang="en-US" altLang="zh-CN" b="1" dirty="0"/>
              <a:t>    </a:t>
            </a:r>
            <a:r>
              <a:rPr lang="en-US" altLang="zh-CN" b="1" dirty="0" err="1"/>
              <a:t>xlabel</a:t>
            </a:r>
            <a:r>
              <a:rPr lang="en-US" altLang="zh-CN" b="1" dirty="0"/>
              <a:t>('</a:t>
            </a:r>
            <a:r>
              <a:rPr lang="zh-CN" altLang="zh-CN" b="1" dirty="0"/>
              <a:t>风险（元）</a:t>
            </a:r>
            <a:r>
              <a:rPr lang="en-US" altLang="zh-CN" b="1" dirty="0"/>
              <a:t>'); </a:t>
            </a:r>
            <a:r>
              <a:rPr lang="en-US" altLang="zh-CN" b="1" dirty="0" err="1"/>
              <a:t>ylabel</a:t>
            </a:r>
            <a:r>
              <a:rPr lang="en-US" altLang="zh-CN" b="1" dirty="0"/>
              <a:t>('</a:t>
            </a:r>
            <a:r>
              <a:rPr lang="zh-CN" altLang="zh-CN" b="1" dirty="0"/>
              <a:t>收益（元）</a:t>
            </a:r>
            <a:r>
              <a:rPr lang="en-US" altLang="zh-CN" b="1" dirty="0"/>
              <a:t>')</a:t>
            </a:r>
            <a:endParaRPr lang="zh-CN" altLang="zh-CN" dirty="0"/>
          </a:p>
          <a:p>
            <a:r>
              <a:rPr lang="en-US" altLang="zh-CN" b="1" dirty="0"/>
              <a:t>end</a:t>
            </a:r>
            <a:endParaRPr lang="zh-CN" altLang="zh-CN" dirty="0"/>
          </a:p>
          <a:p>
            <a:r>
              <a:rPr lang="en-US" altLang="zh-CN" b="1" dirty="0"/>
              <a:t>V, Q, format</a:t>
            </a: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539750" y="1514475"/>
          <a:ext cx="802005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594725" imgH="2258060" progId="Word.Document.12">
                  <p:embed/>
                </p:oleObj>
              </mc:Choice>
              <mc:Fallback>
                <p:oleObj name="Document" r:id="rId1" imgW="8594725" imgH="2258060" progId="Word.Document.12">
                  <p:embed/>
                  <p:pic>
                    <p:nvPicPr>
                      <p:cNvPr id="0" name="对象 1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9750" y="1514475"/>
                        <a:ext cx="802005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84870" y="772240"/>
            <a:ext cx="7749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线性规划模型的</a:t>
            </a:r>
            <a:r>
              <a:rPr lang="zh-CN" altLang="en-US" sz="32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三要素</a:t>
            </a:r>
            <a:endParaRPr lang="zh-CN" altLang="en-US" sz="32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39750" y="3005160"/>
          <a:ext cx="7929563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Document" r:id="rId3" imgW="8594725" imgH="2260600" progId="Word.Document.12">
                  <p:embed/>
                </p:oleObj>
              </mc:Choice>
              <mc:Fallback>
                <p:oleObj name="Document" r:id="rId3" imgW="8594725" imgH="2260600" progId="Word.Document.12">
                  <p:embed/>
                  <p:pic>
                    <p:nvPicPr>
                      <p:cNvPr id="0" name="对象 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" y="3005160"/>
                        <a:ext cx="7929563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80694" y="4692650"/>
          <a:ext cx="8020050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Document" r:id="rId5" imgW="9407525" imgH="2414270" progId="Word.Document.12">
                  <p:embed/>
                </p:oleObj>
              </mc:Choice>
              <mc:Fallback>
                <p:oleObj name="Document" r:id="rId5" imgW="9407525" imgH="2414270" progId="Word.Document.12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0694" y="4692650"/>
                        <a:ext cx="8020050" cy="203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509588" y="1619250"/>
          <a:ext cx="80200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Document" r:id="rId1" imgW="8168640" imgH="915670" progId="Word.Document.12">
                  <p:embed/>
                </p:oleObj>
              </mc:Choice>
              <mc:Fallback>
                <p:oleObj name="Document" r:id="rId1" imgW="8168640" imgH="915670" progId="Word.Document.12">
                  <p:embed/>
                  <p:pic>
                    <p:nvPicPr>
                      <p:cNvPr id="0" name="对象 1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9588" y="1619250"/>
                        <a:ext cx="802005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84870" y="772240"/>
            <a:ext cx="8308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2.</a:t>
            </a:r>
            <a:r>
              <a:rPr lang="zh-CN" altLang="zh-CN" sz="3600" b="1" dirty="0">
                <a:solidFill>
                  <a:srgbClr val="0293B8"/>
                </a:solidFill>
              </a:rPr>
              <a:t>建立线性规划模型的三个步骤</a:t>
            </a:r>
            <a:endParaRPr lang="zh-CN" altLang="zh-CN" sz="3600" b="1" dirty="0">
              <a:solidFill>
                <a:srgbClr val="0293B8"/>
              </a:solidFill>
            </a:endParaRPr>
          </a:p>
          <a:p>
            <a:endParaRPr lang="zh-CN" altLang="en-US" sz="3600" b="1" dirty="0">
              <a:solidFill>
                <a:srgbClr val="0293B8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09588" y="2368550"/>
          <a:ext cx="7869237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Document" r:id="rId3" imgW="8168640" imgH="1235710" progId="Word.Document.12">
                  <p:embed/>
                </p:oleObj>
              </mc:Choice>
              <mc:Fallback>
                <p:oleObj name="Document" r:id="rId3" imgW="8168640" imgH="1235710" progId="Word.Document.12">
                  <p:embed/>
                  <p:pic>
                    <p:nvPicPr>
                      <p:cNvPr id="0" name="对象 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9588" y="2368550"/>
                        <a:ext cx="7869237" cy="118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09587" y="3580358"/>
          <a:ext cx="7869237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Document" r:id="rId5" imgW="8168640" imgH="1235710" progId="Word.Document.12">
                  <p:embed/>
                </p:oleObj>
              </mc:Choice>
              <mc:Fallback>
                <p:oleObj name="Document" r:id="rId5" imgW="8168640" imgH="1235710" progId="Word.Document.12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9587" y="3580358"/>
                        <a:ext cx="7869237" cy="118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  <p:tag name="commondata" val="eyJoZGlkIjoiNGEzNWI4ZGYwZDFkNTllYjAzNTY0MjcyY2JlZjM2ZDYifQ==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3378</Words>
  <Application>WPS 演示</Application>
  <PresentationFormat>全屏显示(4:3)</PresentationFormat>
  <Paragraphs>171</Paragraphs>
  <Slides>79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98</vt:i4>
      </vt:variant>
      <vt:variant>
        <vt:lpstr>幻灯片标题</vt:lpstr>
      </vt:variant>
      <vt:variant>
        <vt:i4>79</vt:i4>
      </vt:variant>
    </vt:vector>
  </HeadingPairs>
  <TitlesOfParts>
    <vt:vector size="195" baseType="lpstr">
      <vt:lpstr>Arial</vt:lpstr>
      <vt:lpstr>宋体</vt:lpstr>
      <vt:lpstr>Wingdings</vt:lpstr>
      <vt:lpstr>Times New Roman</vt:lpstr>
      <vt:lpstr>黑体</vt:lpstr>
      <vt:lpstr>微软雅黑</vt:lpstr>
      <vt:lpstr>Eras Bold ITC</vt:lpstr>
      <vt:lpstr>Blackadder ITC</vt:lpstr>
      <vt:lpstr>华文新魏</vt:lpstr>
      <vt:lpstr>隶书</vt:lpstr>
      <vt:lpstr>华文中宋</vt:lpstr>
      <vt:lpstr>Impact</vt:lpstr>
      <vt:lpstr>Calibri</vt:lpstr>
      <vt:lpstr>Arial Unicode MS</vt:lpstr>
      <vt:lpstr>等线 Light</vt:lpstr>
      <vt:lpstr>Calibri Light</vt:lpstr>
      <vt:lpstr>等线</vt:lpstr>
      <vt:lpstr>2_Office 主题​​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Word.Document.12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张文滔</cp:lastModifiedBy>
  <cp:revision>194</cp:revision>
  <dcterms:created xsi:type="dcterms:W3CDTF">2020-06-24T23:10:00Z</dcterms:created>
  <dcterms:modified xsi:type="dcterms:W3CDTF">2023-11-09T14:52:45Z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843824BDF00A444FA000CE3F3A7602C1_12</vt:lpwstr>
  </property>
  <property fmtid="{D5CDD505-2E9C-101B-9397-08002B2CF9AE}" pid="3" name="KSOProductBuildVer">
    <vt:lpwstr>2052-12.1.0.15712</vt:lpwstr>
  </property>
</Properties>
</file>